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mo" panose="020B0604020202020204" charset="0"/>
      <p:regular r:id="rId13"/>
    </p:embeddedFont>
    <p:embeddedFont>
      <p:font typeface="Arimo Bold" panose="020B0604020202020204" charset="0"/>
      <p:regular r:id="rId14"/>
    </p:embeddedFont>
    <p:embeddedFont>
      <p:font typeface="Canva Sans" panose="020B0604020202020204" charset="0"/>
      <p:regular r:id="rId15"/>
    </p:embeddedFont>
    <p:embeddedFont>
      <p:font typeface="Canva Sans Bold" panose="020B0604020202020204" charset="0"/>
      <p:regular r:id="rId16"/>
    </p:embeddedFont>
    <p:embeddedFont>
      <p:font typeface="Garuda Bold" panose="020B0604020202020204" charset="-34"/>
      <p:regular r:id="rId17"/>
    </p:embeddedFont>
    <p:embeddedFont>
      <p:font typeface="Kaniga Bold" panose="020B0604020202020204" charset="-34"/>
      <p:regular r:id="rId18"/>
    </p:embeddedFont>
    <p:embeddedFont>
      <p:font typeface="Oswald Bold" panose="020B0604020202020204" charset="0"/>
      <p:regular r:id="rId19"/>
    </p:embeddedFont>
    <p:embeddedFont>
      <p:font typeface="Pridi Bold" panose="020B0604020202020204" charset="-34"/>
      <p:regular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Trebuchet MS Bold" panose="020B0703020202020204" pitchFamily="34" charset="0"/>
      <p:regular r:id="rId25"/>
      <p:bold r:id="rId26"/>
    </p:embeddedFont>
    <p:embeddedFont>
      <p:font typeface="TT Rounds Condense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672544" y="3593739"/>
            <a:ext cx="15319332" cy="37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5799" spc="-44">
                <a:solidFill>
                  <a:srgbClr val="FF00FF"/>
                </a:solidFill>
                <a:latin typeface="Kaniga Bold"/>
                <a:cs typeface="Kaniga Bold"/>
              </a:rPr>
              <a:t>ชื่อหลักสูตรประกาศนียบัตร...................................</a:t>
            </a:r>
          </a:p>
          <a:p>
            <a:pPr algn="ctr">
              <a:lnSpc>
                <a:spcPts val="6959"/>
              </a:lnSpc>
            </a:pPr>
            <a:r>
              <a:rPr lang="en-US" sz="5799" spc="-44">
                <a:solidFill>
                  <a:srgbClr val="FF00FF"/>
                </a:solidFill>
                <a:latin typeface="Kaniga Bold"/>
                <a:cs typeface="Kaniga Bold"/>
              </a:rPr>
              <a:t>(หลักสูตรระยะสั้น)</a:t>
            </a:r>
          </a:p>
          <a:p>
            <a:pPr algn="ctr">
              <a:lnSpc>
                <a:spcPts val="6959"/>
              </a:lnSpc>
            </a:pPr>
            <a:r>
              <a:rPr lang="en-US" sz="5799" spc="-44">
                <a:solidFill>
                  <a:srgbClr val="FF00FF"/>
                </a:solidFill>
                <a:latin typeface="Kaniga Bold"/>
                <a:cs typeface="Kaniga Bold"/>
              </a:rPr>
              <a:t>พ.ศ. 2567</a:t>
            </a:r>
          </a:p>
          <a:p>
            <a:pPr algn="ctr">
              <a:lnSpc>
                <a:spcPts val="8579"/>
              </a:lnSpc>
            </a:pPr>
            <a:r>
              <a:rPr lang="en-US" sz="7149" spc="-54">
                <a:solidFill>
                  <a:srgbClr val="002060"/>
                </a:solidFill>
                <a:latin typeface="Kaniga Bold"/>
                <a:cs typeface="Kaniga Bold"/>
              </a:rPr>
              <a:t>หลักสูตร.............สำนักวิชา....................</a:t>
            </a:r>
            <a:r>
              <a:rPr lang="en-US" sz="7149" spc="-54">
                <a:solidFill>
                  <a:srgbClr val="FF00FF"/>
                </a:solidFill>
                <a:latin typeface="Kaniga Bold"/>
              </a:rPr>
              <a:t>	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904551" y="6503364"/>
            <a:ext cx="8239896" cy="4626084"/>
            <a:chOff x="0" y="0"/>
            <a:chExt cx="812800" cy="4563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456326"/>
            </a:xfrm>
            <a:custGeom>
              <a:avLst/>
              <a:gdLst/>
              <a:ahLst/>
              <a:cxnLst/>
              <a:rect l="l" t="t" r="r" b="b"/>
              <a:pathLst>
                <a:path w="812800" h="456326">
                  <a:moveTo>
                    <a:pt x="406400" y="0"/>
                  </a:moveTo>
                  <a:lnTo>
                    <a:pt x="812800" y="456326"/>
                  </a:lnTo>
                  <a:lnTo>
                    <a:pt x="0" y="45632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1D6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7000" y="173766"/>
              <a:ext cx="558800" cy="249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771957" y="9563964"/>
            <a:ext cx="8115511" cy="57150"/>
          </a:xfrm>
          <a:prstGeom prst="line">
            <a:avLst/>
          </a:prstGeom>
          <a:ln w="104775" cap="flat">
            <a:solidFill>
              <a:srgbClr val="F9B68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735899" y="0"/>
            <a:ext cx="8552101" cy="9621114"/>
            <a:chOff x="0" y="0"/>
            <a:chExt cx="5370413" cy="60417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70413" cy="6041715"/>
            </a:xfrm>
            <a:custGeom>
              <a:avLst/>
              <a:gdLst/>
              <a:ahLst/>
              <a:cxnLst/>
              <a:rect l="l" t="t" r="r" b="b"/>
              <a:pathLst>
                <a:path w="5370413" h="6041715">
                  <a:moveTo>
                    <a:pt x="5370413" y="0"/>
                  </a:moveTo>
                  <a:lnTo>
                    <a:pt x="5370413" y="6041715"/>
                  </a:lnTo>
                  <a:cubicBezTo>
                    <a:pt x="3580275" y="4027810"/>
                    <a:pt x="1790138" y="2013905"/>
                    <a:pt x="0" y="0"/>
                  </a:cubicBezTo>
                  <a:lnTo>
                    <a:pt x="5370413" y="0"/>
                  </a:lnTo>
                  <a:close/>
                </a:path>
              </a:pathLst>
            </a:custGeom>
            <a:solidFill>
              <a:srgbClr val="A3D376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370413" cy="6041715"/>
            </a:xfrm>
            <a:custGeom>
              <a:avLst/>
              <a:gdLst/>
              <a:ahLst/>
              <a:cxnLst/>
              <a:rect l="l" t="t" r="r" b="b"/>
              <a:pathLst>
                <a:path w="5370413" h="6041715">
                  <a:moveTo>
                    <a:pt x="5370413" y="0"/>
                  </a:moveTo>
                  <a:lnTo>
                    <a:pt x="5370413" y="6041715"/>
                  </a:lnTo>
                  <a:cubicBezTo>
                    <a:pt x="3580275" y="4027810"/>
                    <a:pt x="1790138" y="2013905"/>
                    <a:pt x="0" y="0"/>
                  </a:cubicBezTo>
                  <a:lnTo>
                    <a:pt x="5370413" y="0"/>
                  </a:lnTo>
                  <a:close/>
                </a:path>
              </a:pathLst>
            </a:custGeom>
            <a:blipFill>
              <a:blip r:embed="rId2"/>
              <a:stretch>
                <a:fillRect l="-11073" r="-58737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4799119" y="-178819"/>
            <a:ext cx="10403659" cy="1677560"/>
            <a:chOff x="0" y="0"/>
            <a:chExt cx="812800" cy="1310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31062"/>
            </a:xfrm>
            <a:custGeom>
              <a:avLst/>
              <a:gdLst/>
              <a:ahLst/>
              <a:cxnLst/>
              <a:rect l="l" t="t" r="r" b="b"/>
              <a:pathLst>
                <a:path w="812800" h="131062">
                  <a:moveTo>
                    <a:pt x="203200" y="0"/>
                  </a:moveTo>
                  <a:lnTo>
                    <a:pt x="812800" y="0"/>
                  </a:lnTo>
                  <a:lnTo>
                    <a:pt x="609600" y="131062"/>
                  </a:lnTo>
                  <a:lnTo>
                    <a:pt x="0" y="13106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A6C9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169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-125493" y="0"/>
            <a:ext cx="6923878" cy="2691658"/>
          </a:xfrm>
          <a:custGeom>
            <a:avLst/>
            <a:gdLst/>
            <a:ahLst/>
            <a:cxnLst/>
            <a:rect l="l" t="t" r="r" b="b"/>
            <a:pathLst>
              <a:path w="6923878" h="2691658">
                <a:moveTo>
                  <a:pt x="0" y="0"/>
                </a:moveTo>
                <a:lnTo>
                  <a:pt x="6923878" y="0"/>
                </a:lnTo>
                <a:lnTo>
                  <a:pt x="6923878" y="2691658"/>
                </a:lnTo>
                <a:lnTo>
                  <a:pt x="0" y="26916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4620355" y="-536230"/>
            <a:ext cx="10403659" cy="1677560"/>
            <a:chOff x="0" y="0"/>
            <a:chExt cx="812800" cy="1310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131062"/>
            </a:xfrm>
            <a:custGeom>
              <a:avLst/>
              <a:gdLst/>
              <a:ahLst/>
              <a:cxnLst/>
              <a:rect l="l" t="t" r="r" b="b"/>
              <a:pathLst>
                <a:path w="812800" h="131062">
                  <a:moveTo>
                    <a:pt x="203200" y="0"/>
                  </a:moveTo>
                  <a:lnTo>
                    <a:pt x="812800" y="0"/>
                  </a:lnTo>
                  <a:lnTo>
                    <a:pt x="609600" y="131062"/>
                  </a:lnTo>
                  <a:lnTo>
                    <a:pt x="0" y="13106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1D6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38100"/>
              <a:ext cx="609600" cy="169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" name="Freeform 3"/>
          <p:cNvSpPr/>
          <p:nvPr/>
        </p:nvSpPr>
        <p:spPr>
          <a:xfrm>
            <a:off x="136365" y="103516"/>
            <a:ext cx="2022465" cy="2859656"/>
          </a:xfrm>
          <a:custGeom>
            <a:avLst/>
            <a:gdLst/>
            <a:ahLst/>
            <a:cxnLst/>
            <a:rect l="l" t="t" r="r" b="b"/>
            <a:pathLst>
              <a:path w="2022465" h="2859656">
                <a:moveTo>
                  <a:pt x="0" y="0"/>
                </a:moveTo>
                <a:lnTo>
                  <a:pt x="2022465" y="0"/>
                </a:lnTo>
                <a:lnTo>
                  <a:pt x="2022465" y="2859656"/>
                </a:lnTo>
                <a:lnTo>
                  <a:pt x="0" y="28596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" r="-8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895419" y="1997266"/>
          <a:ext cx="16139635" cy="7305675"/>
        </p:xfrm>
        <a:graphic>
          <a:graphicData uri="http://schemas.openxmlformats.org/drawingml/2006/table">
            <a:tbl>
              <a:tblPr/>
              <a:tblGrid>
                <a:gridCol w="3994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6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0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4316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dirty="0" err="1">
                          <a:solidFill>
                            <a:srgbClr val="000000"/>
                          </a:solidFill>
                          <a:latin typeface="Canva Sans Bold"/>
                          <a:cs typeface="Canva Sans Bold"/>
                        </a:rPr>
                        <a:t>ชื่อ</a:t>
                      </a:r>
                      <a:r>
                        <a:rPr lang="en-US" sz="2199" dirty="0">
                          <a:solidFill>
                            <a:srgbClr val="000000"/>
                          </a:solidFill>
                          <a:latin typeface="Canva Sans Bold"/>
                          <a:cs typeface="Canva Sans Bold"/>
                        </a:rPr>
                        <a:t> - </a:t>
                      </a:r>
                      <a:r>
                        <a:rPr lang="en-US" sz="2199" dirty="0" err="1">
                          <a:solidFill>
                            <a:srgbClr val="000000"/>
                          </a:solidFill>
                          <a:latin typeface="Canva Sans Bold"/>
                          <a:cs typeface="Canva Sans Bold"/>
                        </a:rPr>
                        <a:t>สกุล</a:t>
                      </a:r>
                      <a:r>
                        <a:rPr lang="en-US" sz="2199" dirty="0">
                          <a:solidFill>
                            <a:srgbClr val="000000"/>
                          </a:solidFill>
                          <a:latin typeface="Canva Sans Bold"/>
                          <a:cs typeface="Canva Sans Bold"/>
                        </a:rPr>
                        <a:t>/ </a:t>
                      </a:r>
                      <a:r>
                        <a:rPr lang="en-US" sz="2199" dirty="0" err="1">
                          <a:solidFill>
                            <a:srgbClr val="000000"/>
                          </a:solidFill>
                          <a:latin typeface="Canva Sans Bold"/>
                          <a:cs typeface="Canva Sans Bold"/>
                        </a:rPr>
                        <a:t>ตำแหน่ง</a:t>
                      </a:r>
                      <a:endParaRPr lang="en-US" sz="1100" dirty="0"/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199" dirty="0" err="1">
                          <a:solidFill>
                            <a:srgbClr val="000000"/>
                          </a:solidFill>
                          <a:cs typeface="Canva Sans Bold"/>
                        </a:rPr>
                        <a:t>ทางวิชาการ</a:t>
                      </a:r>
                      <a:endParaRPr lang="en-US" sz="2199" dirty="0">
                        <a:solidFill>
                          <a:srgbClr val="000000"/>
                        </a:solidFill>
                        <a:cs typeface="Canva Sans Bold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  <a:cs typeface="Canva Sans Bold"/>
                        </a:rPr>
                        <a:t>คุณวุฒิ/สาขาวิชา</a:t>
                      </a:r>
                      <a:endParaRPr lang="en-US" sz="1100"/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  <a:cs typeface="Canva Sans Bold"/>
                        </a:rPr>
                        <a:t>[เรียงลำดับจากเอก-โท-ตรี] [สาขาวิชา]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  <a:cs typeface="Canva Sans Bold"/>
                        </a:rPr>
                        <a:t>สถาบัน/ปีที่สำเร็จการศึกษา</a:t>
                      </a:r>
                      <a:endParaRPr lang="en-US" sz="1100"/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 Bold"/>
                          <a:cs typeface="Canva Sans Bold"/>
                        </a:rPr>
                        <a:t>[สถาบัน ปีที่สำเร็จการศึกษา]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cs typeface="Canva Sans Bold"/>
                        </a:rPr>
                        <a:t>ภาระการสอน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323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1. </a:t>
                      </a:r>
                      <a:r>
                        <a:rPr lang="en-US" sz="2199" dirty="0" err="1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นางสาว</a:t>
                      </a:r>
                      <a:r>
                        <a:rPr lang="en-US" sz="2199" dirty="0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..............</a:t>
                      </a:r>
                      <a:endParaRPr lang="en-US" sz="1100" dirty="0"/>
                    </a:p>
                    <a:p>
                      <a:pPr>
                        <a:lnSpc>
                          <a:spcPts val="3079"/>
                        </a:lnSpc>
                      </a:pPr>
                      <a:r>
                        <a:rPr lang="en-US" sz="2199" dirty="0" err="1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ผู้ช่วยศาสตราจารย์</a:t>
                      </a:r>
                      <a:r>
                        <a:rPr lang="en-US" sz="2199" dirty="0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ดร</a:t>
                      </a:r>
                      <a:r>
                        <a:rPr lang="en-US" sz="2199" dirty="0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. (....................)</a:t>
                      </a:r>
                    </a:p>
                    <a:p>
                      <a:pPr>
                        <a:lnSpc>
                          <a:spcPts val="3079"/>
                        </a:lnSpc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[</a:t>
                      </a:r>
                      <a:r>
                        <a:rPr lang="en-US" sz="2199" dirty="0" err="1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ใส่ด้านที่ได้ผลงานทางวิชาการ</a:t>
                      </a:r>
                      <a:r>
                        <a:rPr lang="en-US" sz="2199" dirty="0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]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....................ดุษฎีบัณฑิต (สาขาวิชาที่สำเร็จการศึกษา)</a:t>
                      </a:r>
                      <a:endParaRPr lang="en-US" sz="1100"/>
                    </a:p>
                    <a:p>
                      <a:pPr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....................มหาบัณฑิต (สาขาวิชาที่สำเร็จการศึกษา)</a:t>
                      </a:r>
                    </a:p>
                    <a:p>
                      <a:pPr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....................บัณฑิต (สาขาวิชาที่สำเร็จการศึกษา)</a:t>
                      </a:r>
                    </a:p>
                    <a:p>
                      <a:pPr>
                        <a:lnSpc>
                          <a:spcPts val="3079"/>
                        </a:lnSpc>
                      </a:pPr>
                      <a:endParaRPr lang="en-US" sz="2199">
                        <a:solidFill>
                          <a:srgbClr val="000000"/>
                        </a:solidFill>
                        <a:latin typeface="Canva Sans"/>
                        <a:cs typeface="Canva San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มหาวิทยาลัย.............................</a:t>
                      </a:r>
                      <a:endParaRPr lang="en-US" sz="1100"/>
                    </a:p>
                    <a:p>
                      <a:pPr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: พ.ศ. .................</a:t>
                      </a:r>
                    </a:p>
                    <a:p>
                      <a:pPr>
                        <a:lnSpc>
                          <a:spcPts val="3079"/>
                        </a:lnSpc>
                      </a:pPr>
                      <a:endParaRPr lang="en-US" sz="2199">
                        <a:solidFill>
                          <a:srgbClr val="000000"/>
                        </a:solidFill>
                        <a:latin typeface="Canva Sans"/>
                        <a:cs typeface="Canva Sans"/>
                      </a:endParaRPr>
                    </a:p>
                    <a:p>
                      <a:pPr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มหาวิทยาลัย.............................</a:t>
                      </a:r>
                    </a:p>
                    <a:p>
                      <a:pPr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: พ.ศ. .................</a:t>
                      </a:r>
                    </a:p>
                    <a:p>
                      <a:pPr>
                        <a:lnSpc>
                          <a:spcPts val="3079"/>
                        </a:lnSpc>
                      </a:pPr>
                      <a:endParaRPr lang="en-US" sz="2199">
                        <a:solidFill>
                          <a:srgbClr val="000000"/>
                        </a:solidFill>
                        <a:latin typeface="Canva Sans"/>
                        <a:cs typeface="Canva Sans"/>
                      </a:endParaRPr>
                    </a:p>
                    <a:p>
                      <a:pPr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มหาวิทยาลัย.............................</a:t>
                      </a:r>
                    </a:p>
                    <a:p>
                      <a:pPr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: พ.ศ. .................</a:t>
                      </a:r>
                    </a:p>
                    <a:p>
                      <a:pPr>
                        <a:lnSpc>
                          <a:spcPts val="3079"/>
                        </a:lnSpc>
                      </a:pPr>
                      <a:endParaRPr lang="en-US" sz="2199">
                        <a:solidFill>
                          <a:srgbClr val="000000"/>
                        </a:solidFill>
                        <a:latin typeface="Canva Sans"/>
                        <a:cs typeface="Canva San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nva Sans"/>
                          <a:cs typeface="Canva Sans"/>
                        </a:rPr>
                        <a:t>15 ชั่วโมงต่อสัปดาห์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51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51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895418" y="794026"/>
            <a:ext cx="9315381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0000FF"/>
                </a:solidFill>
                <a:cs typeface="Garuda Bold"/>
              </a:rPr>
              <a:t>อาจารย์ผู้รับผิดชอบหลักสูตร</a:t>
            </a:r>
            <a:endParaRPr lang="en-US" sz="5000" dirty="0">
              <a:solidFill>
                <a:srgbClr val="0000FF"/>
              </a:solidFill>
              <a:cs typeface="Garuda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27757" y="-619842"/>
            <a:ext cx="8454062" cy="1648542"/>
          </a:xfrm>
          <a:custGeom>
            <a:avLst/>
            <a:gdLst/>
            <a:ahLst/>
            <a:cxnLst/>
            <a:rect l="l" t="t" r="r" b="b"/>
            <a:pathLst>
              <a:path w="8454062" h="1648542">
                <a:moveTo>
                  <a:pt x="0" y="0"/>
                </a:moveTo>
                <a:lnTo>
                  <a:pt x="8454062" y="0"/>
                </a:lnTo>
                <a:lnTo>
                  <a:pt x="8454062" y="1648542"/>
                </a:lnTo>
                <a:lnTo>
                  <a:pt x="0" y="16485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2590291" y="3896462"/>
            <a:ext cx="6678933" cy="2494076"/>
          </a:xfrm>
          <a:custGeom>
            <a:avLst/>
            <a:gdLst/>
            <a:ahLst/>
            <a:cxnLst/>
            <a:rect l="l" t="t" r="r" b="b"/>
            <a:pathLst>
              <a:path w="6678933" h="2494076">
                <a:moveTo>
                  <a:pt x="0" y="2494076"/>
                </a:moveTo>
                <a:lnTo>
                  <a:pt x="6678933" y="2494076"/>
                </a:lnTo>
                <a:lnTo>
                  <a:pt x="6678933" y="0"/>
                </a:lnTo>
                <a:lnTo>
                  <a:pt x="0" y="0"/>
                </a:lnTo>
                <a:lnTo>
                  <a:pt x="0" y="249407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032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5707708"/>
            <a:ext cx="18288000" cy="4426021"/>
            <a:chOff x="0" y="0"/>
            <a:chExt cx="24384000" cy="590136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36338" b="27336"/>
            <a:stretch>
              <a:fillRect/>
            </a:stretch>
          </p:blipFill>
          <p:spPr>
            <a:xfrm>
              <a:off x="0" y="0"/>
              <a:ext cx="24384000" cy="5901362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0" y="-1115388"/>
            <a:ext cx="18288000" cy="3429000"/>
          </a:xfrm>
          <a:custGeom>
            <a:avLst/>
            <a:gdLst/>
            <a:ahLst/>
            <a:cxnLst/>
            <a:rect l="l" t="t" r="r" b="b"/>
            <a:pathLst>
              <a:path w="18288000" h="3429000">
                <a:moveTo>
                  <a:pt x="0" y="0"/>
                </a:moveTo>
                <a:lnTo>
                  <a:pt x="18288000" y="0"/>
                </a:lnTo>
                <a:lnTo>
                  <a:pt x="18288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31241" y="2963693"/>
            <a:ext cx="15025518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sz="9200">
                <a:solidFill>
                  <a:srgbClr val="051D64"/>
                </a:solidFill>
                <a:latin typeface="Oswald Bold"/>
              </a:rPr>
              <a:t>THANK YOU</a:t>
            </a:r>
          </a:p>
        </p:txBody>
      </p:sp>
      <p:sp>
        <p:nvSpPr>
          <p:cNvPr id="7" name="AutoShape 7"/>
          <p:cNvSpPr/>
          <p:nvPr/>
        </p:nvSpPr>
        <p:spPr>
          <a:xfrm>
            <a:off x="14846366" y="4682902"/>
            <a:ext cx="375086" cy="438940"/>
          </a:xfrm>
          <a:prstGeom prst="line">
            <a:avLst/>
          </a:prstGeom>
          <a:ln w="66675" cap="flat">
            <a:solidFill>
              <a:srgbClr val="F9B6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15187585" y="4682902"/>
            <a:ext cx="375086" cy="438940"/>
          </a:xfrm>
          <a:prstGeom prst="line">
            <a:avLst/>
          </a:prstGeom>
          <a:ln w="66675" cap="flat">
            <a:solidFill>
              <a:srgbClr val="F9B6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5528803" y="4682902"/>
            <a:ext cx="375086" cy="438940"/>
          </a:xfrm>
          <a:prstGeom prst="line">
            <a:avLst/>
          </a:prstGeom>
          <a:ln w="66675" cap="flat">
            <a:solidFill>
              <a:srgbClr val="F9B6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5870021" y="4682902"/>
            <a:ext cx="375086" cy="438940"/>
          </a:xfrm>
          <a:prstGeom prst="line">
            <a:avLst/>
          </a:prstGeom>
          <a:ln w="66675" cap="flat">
            <a:solidFill>
              <a:srgbClr val="F9B6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6211239" y="4682902"/>
            <a:ext cx="375086" cy="438940"/>
          </a:xfrm>
          <a:prstGeom prst="line">
            <a:avLst/>
          </a:prstGeom>
          <a:ln w="66675" cap="flat">
            <a:solidFill>
              <a:srgbClr val="F9B6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6552457" y="4682902"/>
            <a:ext cx="375086" cy="438940"/>
          </a:xfrm>
          <a:prstGeom prst="line">
            <a:avLst/>
          </a:prstGeom>
          <a:ln w="66675" cap="flat">
            <a:solidFill>
              <a:srgbClr val="F9B6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6893676" y="4682902"/>
            <a:ext cx="375086" cy="438940"/>
          </a:xfrm>
          <a:prstGeom prst="line">
            <a:avLst/>
          </a:prstGeom>
          <a:ln w="66675" cap="flat">
            <a:solidFill>
              <a:srgbClr val="F9B6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7234894" y="4682902"/>
            <a:ext cx="375086" cy="438940"/>
          </a:xfrm>
          <a:prstGeom prst="line">
            <a:avLst/>
          </a:prstGeom>
          <a:ln w="66675" cap="flat">
            <a:solidFill>
              <a:srgbClr val="F9B68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7441" y="678531"/>
            <a:ext cx="12712122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45">
                <a:solidFill>
                  <a:srgbClr val="FF0000"/>
                </a:solidFill>
                <a:cs typeface="Kaniga Bold"/>
              </a:rPr>
              <a:t>ข้อมูลหลักสูตร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07441" y="1833643"/>
            <a:ext cx="12712122" cy="694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 spc="-27">
                <a:solidFill>
                  <a:srgbClr val="FF0066"/>
                </a:solidFill>
                <a:cs typeface="Kaniga Bold"/>
              </a:rPr>
              <a:t>ชื่อหลักสูตร</a:t>
            </a:r>
          </a:p>
          <a:p>
            <a:pPr algn="l">
              <a:lnSpc>
                <a:spcPts val="5040"/>
              </a:lnSpc>
            </a:pPr>
            <a:r>
              <a:rPr lang="en-US" sz="4200" spc="-32">
                <a:solidFill>
                  <a:srgbClr val="0000FF"/>
                </a:solidFill>
                <a:latin typeface="Kaniga Bold"/>
                <a:cs typeface="Kaniga Bold"/>
              </a:rPr>
              <a:t>ภาษาไทย 		: หลักสูตรประกาศนียบัตร..........…………………….……….……….</a:t>
            </a:r>
          </a:p>
          <a:p>
            <a:pPr algn="l">
              <a:lnSpc>
                <a:spcPts val="5040"/>
              </a:lnSpc>
            </a:pPr>
            <a:r>
              <a:rPr lang="en-US" sz="4200" spc="-29">
                <a:solidFill>
                  <a:srgbClr val="0000FF"/>
                </a:solidFill>
                <a:latin typeface="Kaniga Bold"/>
                <a:cs typeface="Kaniga Bold"/>
              </a:rPr>
              <a:t>ภาษาอังกฤษ 	: Diploma in………………………………………………….……………..</a:t>
            </a:r>
          </a:p>
          <a:p>
            <a:pPr algn="l">
              <a:lnSpc>
                <a:spcPts val="5040"/>
              </a:lnSpc>
            </a:pPr>
            <a:endParaRPr lang="en-US" sz="4200" spc="-29">
              <a:solidFill>
                <a:srgbClr val="0000FF"/>
              </a:solidFill>
              <a:latin typeface="Kaniga Bold"/>
              <a:cs typeface="Kaniga Bold"/>
            </a:endParaRPr>
          </a:p>
          <a:p>
            <a:pPr marL="906780" lvl="1" indent="-453390" algn="l">
              <a:lnSpc>
                <a:spcPts val="5040"/>
              </a:lnSpc>
              <a:buFont typeface="Arial"/>
              <a:buChar char="•"/>
            </a:pPr>
            <a:r>
              <a:rPr lang="en-US" sz="4200" spc="-32">
                <a:solidFill>
                  <a:srgbClr val="0000FF"/>
                </a:solidFill>
                <a:latin typeface="Kaniga Bold"/>
                <a:cs typeface="Kaniga Bold"/>
              </a:rPr>
              <a:t>จำนวนชั่วโมงตลอดหลักสูตร........</a:t>
            </a:r>
          </a:p>
          <a:p>
            <a:pPr marL="906780" lvl="1" indent="-453390" algn="l">
              <a:lnSpc>
                <a:spcPts val="5040"/>
              </a:lnSpc>
              <a:buFont typeface="Arial"/>
              <a:buChar char="•"/>
            </a:pPr>
            <a:r>
              <a:rPr lang="en-US" sz="4200" spc="-32">
                <a:solidFill>
                  <a:srgbClr val="0000FF"/>
                </a:solidFill>
                <a:latin typeface="Kaniga Bold"/>
                <a:cs typeface="Kaniga Bold"/>
              </a:rPr>
              <a:t>ภาษาที่ใช้........</a:t>
            </a:r>
          </a:p>
          <a:p>
            <a:pPr marL="906780" lvl="1" indent="-453390" algn="l">
              <a:lnSpc>
                <a:spcPts val="5040"/>
              </a:lnSpc>
              <a:buFont typeface="Arial"/>
              <a:buChar char="•"/>
            </a:pPr>
            <a:r>
              <a:rPr lang="en-US" sz="4200" spc="-32">
                <a:solidFill>
                  <a:srgbClr val="0000FF"/>
                </a:solidFill>
                <a:latin typeface="Kaniga Bold"/>
                <a:cs typeface="Kaniga Bold"/>
              </a:rPr>
              <a:t>จำนวนรุ่นที่เปิดต่อปี............</a:t>
            </a:r>
          </a:p>
          <a:p>
            <a:pPr marL="906780" lvl="1" indent="-453390" algn="l">
              <a:lnSpc>
                <a:spcPts val="5040"/>
              </a:lnSpc>
              <a:buFont typeface="Arial"/>
              <a:buChar char="•"/>
            </a:pPr>
            <a:r>
              <a:rPr lang="en-US" sz="4200" spc="-32">
                <a:solidFill>
                  <a:srgbClr val="0000FF"/>
                </a:solidFill>
                <a:latin typeface="Kaniga Bold"/>
                <a:cs typeface="Kaniga Bold"/>
              </a:rPr>
              <a:t>จำนวนผู้เรียนต่อรุ่น...............</a:t>
            </a:r>
          </a:p>
          <a:p>
            <a:pPr marL="906780" lvl="1" indent="-453390" algn="l">
              <a:lnSpc>
                <a:spcPts val="5040"/>
              </a:lnSpc>
              <a:buFont typeface="Arial"/>
              <a:buChar char="•"/>
            </a:pPr>
            <a:r>
              <a:rPr lang="en-US" sz="4200" spc="-32">
                <a:solidFill>
                  <a:srgbClr val="0000FF"/>
                </a:solidFill>
                <a:latin typeface="Kaniga Bold"/>
                <a:cs typeface="Kaniga Bold"/>
              </a:rPr>
              <a:t>ความร่วมมือกับสถาบันอื่น (ถ้ามี).....</a:t>
            </a:r>
          </a:p>
          <a:p>
            <a:pPr marL="906780" lvl="1" indent="-453390" algn="l">
              <a:lnSpc>
                <a:spcPts val="5040"/>
              </a:lnSpc>
              <a:buFont typeface="Arial"/>
              <a:buChar char="•"/>
            </a:pPr>
            <a:r>
              <a:rPr lang="en-US" sz="4200" spc="-32">
                <a:solidFill>
                  <a:srgbClr val="0000FF"/>
                </a:solidFill>
                <a:latin typeface="Kaniga Bold"/>
                <a:cs typeface="Kaniga Bold"/>
              </a:rPr>
              <a:t>ค่าลงทะเบียน...........................บาท/ต่อคน </a:t>
            </a:r>
          </a:p>
          <a:p>
            <a:pPr algn="l">
              <a:lnSpc>
                <a:spcPts val="5040"/>
              </a:lnSpc>
            </a:pPr>
            <a:endParaRPr lang="en-US" sz="4200" spc="-32">
              <a:solidFill>
                <a:srgbClr val="0000FF"/>
              </a:solidFill>
              <a:latin typeface="Kaniga Bold"/>
              <a:cs typeface="Kaniga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833938" y="0"/>
            <a:ext cx="8454062" cy="1648542"/>
          </a:xfrm>
          <a:custGeom>
            <a:avLst/>
            <a:gdLst/>
            <a:ahLst/>
            <a:cxnLst/>
            <a:rect l="l" t="t" r="r" b="b"/>
            <a:pathLst>
              <a:path w="8454062" h="1648542">
                <a:moveTo>
                  <a:pt x="0" y="0"/>
                </a:moveTo>
                <a:lnTo>
                  <a:pt x="8454062" y="0"/>
                </a:lnTo>
                <a:lnTo>
                  <a:pt x="8454062" y="1648542"/>
                </a:lnTo>
                <a:lnTo>
                  <a:pt x="0" y="16485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0" y="7998501"/>
            <a:ext cx="6128414" cy="2288499"/>
          </a:xfrm>
          <a:custGeom>
            <a:avLst/>
            <a:gdLst/>
            <a:ahLst/>
            <a:cxnLst/>
            <a:rect l="l" t="t" r="r" b="b"/>
            <a:pathLst>
              <a:path w="6128414" h="2288499">
                <a:moveTo>
                  <a:pt x="0" y="2288499"/>
                </a:moveTo>
                <a:lnTo>
                  <a:pt x="6128414" y="2288499"/>
                </a:lnTo>
                <a:lnTo>
                  <a:pt x="6128414" y="0"/>
                </a:lnTo>
                <a:lnTo>
                  <a:pt x="0" y="0"/>
                </a:lnTo>
                <a:lnTo>
                  <a:pt x="0" y="22884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3224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166947" y="9939233"/>
            <a:ext cx="16432054" cy="3086100"/>
            <a:chOff x="0" y="0"/>
            <a:chExt cx="4327784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27784" cy="812800"/>
            </a:xfrm>
            <a:custGeom>
              <a:avLst/>
              <a:gdLst/>
              <a:ahLst/>
              <a:cxnLst/>
              <a:rect l="l" t="t" r="r" b="b"/>
              <a:pathLst>
                <a:path w="4327784" h="812800">
                  <a:moveTo>
                    <a:pt x="0" y="0"/>
                  </a:moveTo>
                  <a:lnTo>
                    <a:pt x="4327784" y="0"/>
                  </a:lnTo>
                  <a:lnTo>
                    <a:pt x="432778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51D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32778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6109733" y="9572264"/>
            <a:ext cx="8115511" cy="57150"/>
          </a:xfrm>
          <a:prstGeom prst="line">
            <a:avLst/>
          </a:prstGeom>
          <a:ln w="104775" cap="flat">
            <a:solidFill>
              <a:srgbClr val="F9B68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2832" y="1408758"/>
            <a:ext cx="15185345" cy="1136342"/>
            <a:chOff x="0" y="0"/>
            <a:chExt cx="17193336" cy="15151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93388" cy="1515110"/>
            </a:xfrm>
            <a:custGeom>
              <a:avLst/>
              <a:gdLst/>
              <a:ahLst/>
              <a:cxnLst/>
              <a:rect l="l" t="t" r="r" b="b"/>
              <a:pathLst>
                <a:path w="17193388" h="1515110">
                  <a:moveTo>
                    <a:pt x="0" y="0"/>
                  </a:moveTo>
                  <a:lnTo>
                    <a:pt x="17193388" y="0"/>
                  </a:lnTo>
                  <a:lnTo>
                    <a:pt x="17193388" y="1515110"/>
                  </a:lnTo>
                  <a:lnTo>
                    <a:pt x="0" y="1515110"/>
                  </a:lnTo>
                  <a:close/>
                </a:path>
              </a:pathLst>
            </a:custGeom>
            <a:gradFill rotWithShape="1">
              <a:gsLst>
                <a:gs pos="0">
                  <a:srgbClr val="A2E3FF">
                    <a:alpha val="100000"/>
                  </a:srgbClr>
                </a:gs>
                <a:gs pos="50000">
                  <a:srgbClr val="C5ECFF">
                    <a:alpha val="100000"/>
                  </a:srgbClr>
                </a:gs>
                <a:gs pos="100000">
                  <a:srgbClr val="E2F5FF">
                    <a:alpha val="100000"/>
                  </a:srgbClr>
                </a:gs>
              </a:gsLst>
              <a:lin ang="108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7193336" cy="154369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7200"/>
                </a:lnSpc>
              </a:pPr>
              <a:r>
                <a:rPr lang="en-US" sz="6000" spc="-45">
                  <a:solidFill>
                    <a:srgbClr val="FF0000"/>
                  </a:solidFill>
                  <a:cs typeface="Kaniga Bold"/>
                </a:rPr>
                <a:t>ผลการวิจัย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51479"/>
              </p:ext>
            </p:extLst>
          </p:nvPr>
        </p:nvGraphicFramePr>
        <p:xfrm>
          <a:off x="942833" y="2648459"/>
          <a:ext cx="15185345" cy="5725160"/>
        </p:xfrm>
        <a:graphic>
          <a:graphicData uri="http://schemas.openxmlformats.org/drawingml/2006/table">
            <a:tbl>
              <a:tblPr/>
              <a:tblGrid>
                <a:gridCol w="4119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3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4200" spc="-32">
                          <a:solidFill>
                            <a:srgbClr val="0000FF"/>
                          </a:solidFill>
                          <a:cs typeface="Kaniga Bold"/>
                        </a:rPr>
                        <a:t>ผู้มีส่วนได้ส่วนเสีย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4200" spc="-32">
                          <a:solidFill>
                            <a:srgbClr val="0000FF"/>
                          </a:solidFill>
                          <a:cs typeface="Kaniga Bold"/>
                        </a:rPr>
                        <a:t>เครื่องมือที่ใช้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4200" spc="-32" dirty="0" err="1">
                          <a:solidFill>
                            <a:srgbClr val="0000FF"/>
                          </a:solidFill>
                          <a:cs typeface="Kaniga Bold"/>
                        </a:rPr>
                        <a:t>รายละเอียดข้อเสนอแนะ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4200" spc="-32">
                          <a:solidFill>
                            <a:srgbClr val="C00000"/>
                          </a:solidFill>
                          <a:latin typeface="Kaniga Bold"/>
                          <a:cs typeface="Kaniga Bold"/>
                        </a:rPr>
                        <a:t>1. บุคคลภายนอก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spc="-22">
                          <a:solidFill>
                            <a:srgbClr val="0000FF"/>
                          </a:solidFill>
                          <a:latin typeface="Kaniga Bold"/>
                          <a:cs typeface="Kaniga Bold"/>
                        </a:rPr>
                        <a:t>ให้ระบุเครื่องมือที่ใช้ในการเก็บรวบรวมข้อมูล อาทิเช่น แบบสอบถาม/แบบสำรวจ/</a:t>
                      </a:r>
                      <a:endParaRPr lang="en-US" sz="1100"/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 spc="-22">
                          <a:solidFill>
                            <a:srgbClr val="0000FF"/>
                          </a:solidFill>
                          <a:latin typeface="Kaniga Bold"/>
                          <a:cs typeface="Kaniga Bold"/>
                        </a:rPr>
                        <a:t>การสนทนากลุ่ม/การสัมภาษณ์/การระดมสมอง</a:t>
                      </a: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4200" spc="-32">
                          <a:solidFill>
                            <a:srgbClr val="C00000"/>
                          </a:solidFill>
                          <a:latin typeface="Kaniga Bold"/>
                        </a:rPr>
                        <a:t>1. .........................................................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spc="-22">
                          <a:solidFill>
                            <a:srgbClr val="0000FF"/>
                          </a:solidFill>
                          <a:latin typeface="Kaniga Bold"/>
                          <a:cs typeface="Kaniga Bold"/>
                        </a:rPr>
                        <a:t>ให้ระบุเครื่องมือที่ใช้ในการเก็บรวบรวมข้อมูล อาทิเช่น แบบสอบถาม/แบบสำรวจ/</a:t>
                      </a:r>
                      <a:endParaRPr lang="en-US" sz="1100"/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 spc="-22">
                          <a:solidFill>
                            <a:srgbClr val="0000FF"/>
                          </a:solidFill>
                          <a:latin typeface="Kaniga Bold"/>
                          <a:cs typeface="Kaniga Bold"/>
                        </a:rPr>
                        <a:t>การสนทนากลุ่ม/การสัมภาษณ์/การระดมสมอง</a:t>
                      </a: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4200" spc="-32" dirty="0">
                          <a:solidFill>
                            <a:srgbClr val="C00000"/>
                          </a:solidFill>
                          <a:latin typeface="Kaniga Bold"/>
                        </a:rPr>
                        <a:t>2. .........................................................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spc="-22">
                          <a:solidFill>
                            <a:srgbClr val="0000FF"/>
                          </a:solidFill>
                          <a:latin typeface="Kaniga Bold"/>
                          <a:cs typeface="Kaniga Bold"/>
                        </a:rPr>
                        <a:t>ให้ระบุเครื่องมือที่ใช้ในการเก็บรวบรวมข้อมูล อาทิเช่น แบบสอบถาม/แบบสำรวจ/</a:t>
                      </a:r>
                      <a:endParaRPr lang="en-US" sz="1100"/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 spc="-22">
                          <a:solidFill>
                            <a:srgbClr val="0000FF"/>
                          </a:solidFill>
                          <a:latin typeface="Kaniga Bold"/>
                          <a:cs typeface="Kaniga Bold"/>
                        </a:rPr>
                        <a:t>การสนทนากลุ่ม/การสัมภาษณ์/การระดมสมอง</a:t>
                      </a: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4200" spc="-32">
                          <a:solidFill>
                            <a:srgbClr val="C00000"/>
                          </a:solidFill>
                          <a:latin typeface="Kaniga Bold"/>
                        </a:rPr>
                        <a:t>3. .........................................................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4200" spc="-32">
                          <a:solidFill>
                            <a:srgbClr val="C00000"/>
                          </a:solidFill>
                          <a:latin typeface="Kaniga Bold"/>
                          <a:cs typeface="Kaniga Bold"/>
                        </a:rPr>
                        <a:t>2. บุคคลภายใน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spc="-22">
                          <a:solidFill>
                            <a:srgbClr val="0000FF"/>
                          </a:solidFill>
                          <a:latin typeface="Kaniga Bold"/>
                          <a:cs typeface="Kaniga Bold"/>
                        </a:rPr>
                        <a:t>ให้ระบุเครื่องมือที่ใช้ในการเก็บรวบรวมข้อมูล อาทิเช่น แบบสอบถาม/แบบสำรวจ/</a:t>
                      </a:r>
                      <a:endParaRPr lang="en-US" sz="1100"/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 spc="-22">
                          <a:solidFill>
                            <a:srgbClr val="0000FF"/>
                          </a:solidFill>
                          <a:latin typeface="Kaniga Bold"/>
                          <a:cs typeface="Kaniga Bold"/>
                        </a:rPr>
                        <a:t>การสนทนากลุ่ม/การสัมภาษณ์/การระดมสมอง</a:t>
                      </a: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4200" spc="-32">
                          <a:solidFill>
                            <a:srgbClr val="C00000"/>
                          </a:solidFill>
                          <a:latin typeface="Kaniga Bold"/>
                        </a:rPr>
                        <a:t>1. .........................................................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spc="-22">
                          <a:solidFill>
                            <a:srgbClr val="0000FF"/>
                          </a:solidFill>
                          <a:latin typeface="Kaniga Bold"/>
                          <a:cs typeface="Kaniga Bold"/>
                        </a:rPr>
                        <a:t>ให้ระบุเครื่องมือที่ใช้ในการเก็บรวบรวมข้อมูล อาทิเช่น แบบสอบถาม/แบบสำรวจ/</a:t>
                      </a:r>
                      <a:endParaRPr lang="en-US" sz="1100"/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 spc="-22">
                          <a:solidFill>
                            <a:srgbClr val="0000FF"/>
                          </a:solidFill>
                          <a:latin typeface="Kaniga Bold"/>
                          <a:cs typeface="Kaniga Bold"/>
                        </a:rPr>
                        <a:t>การสนทนากลุ่ม/การสัมภาษณ์/การระดมสมอง</a:t>
                      </a: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4200" spc="-32">
                          <a:solidFill>
                            <a:srgbClr val="C00000"/>
                          </a:solidFill>
                          <a:latin typeface="Kaniga Bold"/>
                        </a:rPr>
                        <a:t>2. .........................................................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spc="-22">
                          <a:solidFill>
                            <a:srgbClr val="0000FF"/>
                          </a:solidFill>
                          <a:latin typeface="Kaniga Bold"/>
                          <a:cs typeface="Kaniga Bold"/>
                        </a:rPr>
                        <a:t>ให้ระบุเครื่องมือที่ใช้ในการเก็บรวบรวมข้อมูล อาทิเช่น แบบสอบถาม/แบบสำรวจ/</a:t>
                      </a:r>
                      <a:endParaRPr lang="en-US" sz="1100"/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 spc="-22">
                          <a:solidFill>
                            <a:srgbClr val="0000FF"/>
                          </a:solidFill>
                          <a:latin typeface="Kaniga Bold"/>
                          <a:cs typeface="Kaniga Bold"/>
                        </a:rPr>
                        <a:t>การสนทนากลุ่ม/การสัมภาษณ์/การระดมสมอง</a:t>
                      </a: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4200" spc="-32" dirty="0">
                          <a:solidFill>
                            <a:srgbClr val="C00000"/>
                          </a:solidFill>
                          <a:latin typeface="Kaniga Bold"/>
                        </a:rPr>
                        <a:t>3. .........................................................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9833938" y="-364583"/>
            <a:ext cx="8454062" cy="1648542"/>
          </a:xfrm>
          <a:custGeom>
            <a:avLst/>
            <a:gdLst/>
            <a:ahLst/>
            <a:cxnLst/>
            <a:rect l="l" t="t" r="r" b="b"/>
            <a:pathLst>
              <a:path w="8454062" h="1648542">
                <a:moveTo>
                  <a:pt x="0" y="0"/>
                </a:moveTo>
                <a:lnTo>
                  <a:pt x="8454062" y="0"/>
                </a:lnTo>
                <a:lnTo>
                  <a:pt x="8454062" y="1648542"/>
                </a:lnTo>
                <a:lnTo>
                  <a:pt x="0" y="16485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0" y="8373619"/>
            <a:ext cx="6128414" cy="2288499"/>
          </a:xfrm>
          <a:custGeom>
            <a:avLst/>
            <a:gdLst/>
            <a:ahLst/>
            <a:cxnLst/>
            <a:rect l="l" t="t" r="r" b="b"/>
            <a:pathLst>
              <a:path w="6128414" h="2288499">
                <a:moveTo>
                  <a:pt x="0" y="2288499"/>
                </a:moveTo>
                <a:lnTo>
                  <a:pt x="6128414" y="2288499"/>
                </a:lnTo>
                <a:lnTo>
                  <a:pt x="6128414" y="0"/>
                </a:lnTo>
                <a:lnTo>
                  <a:pt x="0" y="0"/>
                </a:lnTo>
                <a:lnTo>
                  <a:pt x="0" y="22884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3224"/>
            </a:stretch>
          </a:blipFill>
        </p:spPr>
      </p:sp>
      <p:sp>
        <p:nvSpPr>
          <p:cNvPr id="8" name="AutoShape 8"/>
          <p:cNvSpPr/>
          <p:nvPr/>
        </p:nvSpPr>
        <p:spPr>
          <a:xfrm flipV="1">
            <a:off x="6109733" y="9947382"/>
            <a:ext cx="8115511" cy="57150"/>
          </a:xfrm>
          <a:prstGeom prst="line">
            <a:avLst/>
          </a:prstGeom>
          <a:ln w="104775" cap="flat">
            <a:solidFill>
              <a:srgbClr val="F9B68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0140" y="3630307"/>
            <a:ext cx="14581017" cy="411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spc="-41">
                <a:solidFill>
                  <a:srgbClr val="0000FF"/>
                </a:solidFill>
                <a:latin typeface="Kaniga Bold"/>
              </a:rPr>
              <a:t>1. ....................................................................................................</a:t>
            </a:r>
          </a:p>
          <a:p>
            <a:pPr algn="l">
              <a:lnSpc>
                <a:spcPts val="6480"/>
              </a:lnSpc>
            </a:pPr>
            <a:r>
              <a:rPr lang="en-US" sz="5400" spc="-41">
                <a:solidFill>
                  <a:srgbClr val="0000FF"/>
                </a:solidFill>
                <a:latin typeface="Kaniga Bold"/>
              </a:rPr>
              <a:t>2. ....................................................................................................</a:t>
            </a:r>
          </a:p>
          <a:p>
            <a:pPr algn="l">
              <a:lnSpc>
                <a:spcPts val="6480"/>
              </a:lnSpc>
            </a:pPr>
            <a:r>
              <a:rPr lang="en-US" sz="5400" spc="-41">
                <a:solidFill>
                  <a:srgbClr val="0000FF"/>
                </a:solidFill>
                <a:latin typeface="Kaniga Bold"/>
              </a:rPr>
              <a:t>3. ....................................................................................................</a:t>
            </a:r>
          </a:p>
          <a:p>
            <a:pPr algn="l">
              <a:lnSpc>
                <a:spcPts val="6480"/>
              </a:lnSpc>
            </a:pPr>
            <a:r>
              <a:rPr lang="en-US" sz="5400" spc="-41">
                <a:solidFill>
                  <a:srgbClr val="0000FF"/>
                </a:solidFill>
                <a:latin typeface="Kaniga Bold"/>
              </a:rPr>
              <a:t>4. ....................................................................................................</a:t>
            </a:r>
          </a:p>
          <a:p>
            <a:pPr algn="l">
              <a:lnSpc>
                <a:spcPts val="6480"/>
              </a:lnSpc>
            </a:pPr>
            <a:r>
              <a:rPr lang="en-US" sz="5400" spc="-41">
                <a:solidFill>
                  <a:srgbClr val="0000FF"/>
                </a:solidFill>
                <a:latin typeface="Kaniga Bold"/>
              </a:rPr>
              <a:t>5. ....................................................................................................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107748"/>
            <a:ext cx="12895002" cy="1136342"/>
            <a:chOff x="0" y="0"/>
            <a:chExt cx="17193336" cy="15151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193388" cy="1515110"/>
            </a:xfrm>
            <a:custGeom>
              <a:avLst/>
              <a:gdLst/>
              <a:ahLst/>
              <a:cxnLst/>
              <a:rect l="l" t="t" r="r" b="b"/>
              <a:pathLst>
                <a:path w="17193388" h="1515110">
                  <a:moveTo>
                    <a:pt x="0" y="0"/>
                  </a:moveTo>
                  <a:lnTo>
                    <a:pt x="17193388" y="0"/>
                  </a:lnTo>
                  <a:lnTo>
                    <a:pt x="17193388" y="1515110"/>
                  </a:lnTo>
                  <a:lnTo>
                    <a:pt x="0" y="1515110"/>
                  </a:lnTo>
                  <a:close/>
                </a:path>
              </a:pathLst>
            </a:custGeom>
            <a:gradFill rotWithShape="1">
              <a:gsLst>
                <a:gs pos="0">
                  <a:srgbClr val="A2E3FF">
                    <a:alpha val="100000"/>
                  </a:srgbClr>
                </a:gs>
                <a:gs pos="50000">
                  <a:srgbClr val="C5ECFF">
                    <a:alpha val="100000"/>
                  </a:srgbClr>
                </a:gs>
                <a:gs pos="100000">
                  <a:srgbClr val="E2F5FF">
                    <a:alpha val="100000"/>
                  </a:srgbClr>
                </a:gs>
              </a:gsLst>
              <a:lin ang="108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7193336" cy="154369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7200"/>
                </a:lnSpc>
              </a:pPr>
              <a:r>
                <a:rPr lang="en-US" sz="6000" spc="-45">
                  <a:solidFill>
                    <a:srgbClr val="FF0066"/>
                  </a:solidFill>
                  <a:cs typeface="Kaniga Bold"/>
                </a:rPr>
                <a:t>กลุ่มเป้าหมาย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9833938" y="0"/>
            <a:ext cx="8454062" cy="1648542"/>
          </a:xfrm>
          <a:custGeom>
            <a:avLst/>
            <a:gdLst/>
            <a:ahLst/>
            <a:cxnLst/>
            <a:rect l="l" t="t" r="r" b="b"/>
            <a:pathLst>
              <a:path w="8454062" h="1648542">
                <a:moveTo>
                  <a:pt x="0" y="0"/>
                </a:moveTo>
                <a:lnTo>
                  <a:pt x="8454062" y="0"/>
                </a:lnTo>
                <a:lnTo>
                  <a:pt x="8454062" y="1648542"/>
                </a:lnTo>
                <a:lnTo>
                  <a:pt x="0" y="16485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0" y="7998501"/>
            <a:ext cx="6128414" cy="2288499"/>
          </a:xfrm>
          <a:custGeom>
            <a:avLst/>
            <a:gdLst/>
            <a:ahLst/>
            <a:cxnLst/>
            <a:rect l="l" t="t" r="r" b="b"/>
            <a:pathLst>
              <a:path w="6128414" h="2288499">
                <a:moveTo>
                  <a:pt x="0" y="2288499"/>
                </a:moveTo>
                <a:lnTo>
                  <a:pt x="6128414" y="2288499"/>
                </a:lnTo>
                <a:lnTo>
                  <a:pt x="6128414" y="0"/>
                </a:lnTo>
                <a:lnTo>
                  <a:pt x="0" y="0"/>
                </a:lnTo>
                <a:lnTo>
                  <a:pt x="0" y="22884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3224"/>
            </a:stretch>
          </a:blipFill>
        </p:spPr>
      </p:sp>
      <p:sp>
        <p:nvSpPr>
          <p:cNvPr id="8" name="AutoShape 8"/>
          <p:cNvSpPr/>
          <p:nvPr/>
        </p:nvSpPr>
        <p:spPr>
          <a:xfrm flipV="1">
            <a:off x="6109733" y="9572264"/>
            <a:ext cx="8115511" cy="57150"/>
          </a:xfrm>
          <a:prstGeom prst="line">
            <a:avLst/>
          </a:prstGeom>
          <a:ln w="104775" cap="flat">
            <a:solidFill>
              <a:srgbClr val="F9B68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1220" y="3207775"/>
            <a:ext cx="12712122" cy="603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spc="-41">
                <a:solidFill>
                  <a:srgbClr val="0000FF"/>
                </a:solidFill>
                <a:latin typeface="Kaniga Bold"/>
              </a:rPr>
              <a:t> ……………………………………………………………………………….</a:t>
            </a:r>
          </a:p>
          <a:p>
            <a:pPr algn="l">
              <a:lnSpc>
                <a:spcPts val="6480"/>
              </a:lnSpc>
            </a:pPr>
            <a:r>
              <a:rPr lang="en-US" sz="5400" spc="-41">
                <a:solidFill>
                  <a:srgbClr val="0000FF"/>
                </a:solidFill>
                <a:latin typeface="Kaniga Bold"/>
              </a:rPr>
              <a:t>……………………………………………………………………………….</a:t>
            </a:r>
          </a:p>
          <a:p>
            <a:pPr algn="l">
              <a:lnSpc>
                <a:spcPts val="6480"/>
              </a:lnSpc>
            </a:pPr>
            <a:r>
              <a:rPr lang="en-US" sz="5400" spc="-41">
                <a:solidFill>
                  <a:srgbClr val="0000FF"/>
                </a:solidFill>
                <a:latin typeface="Kaniga Bold"/>
              </a:rPr>
              <a:t>……………………………………………………………………………….</a:t>
            </a:r>
          </a:p>
          <a:p>
            <a:pPr algn="l">
              <a:lnSpc>
                <a:spcPts val="6480"/>
              </a:lnSpc>
            </a:pPr>
            <a:r>
              <a:rPr lang="en-US" sz="5400" spc="-41">
                <a:solidFill>
                  <a:srgbClr val="0000FF"/>
                </a:solidFill>
                <a:latin typeface="Kaniga Bold"/>
              </a:rPr>
              <a:t>……………………………………………………………………………….</a:t>
            </a:r>
          </a:p>
          <a:p>
            <a:pPr algn="l">
              <a:lnSpc>
                <a:spcPts val="6480"/>
              </a:lnSpc>
            </a:pPr>
            <a:r>
              <a:rPr lang="en-US" sz="5400" spc="-41">
                <a:solidFill>
                  <a:srgbClr val="0000FF"/>
                </a:solidFill>
                <a:latin typeface="Kaniga Bold"/>
              </a:rPr>
              <a:t>……………………………………………………………………………….</a:t>
            </a:r>
          </a:p>
          <a:p>
            <a:pPr algn="l">
              <a:lnSpc>
                <a:spcPts val="6480"/>
              </a:lnSpc>
            </a:pPr>
            <a:endParaRPr lang="en-US" sz="5400" spc="-41">
              <a:solidFill>
                <a:srgbClr val="0000FF"/>
              </a:solidFill>
              <a:latin typeface="Kaniga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72232" y="1869513"/>
            <a:ext cx="12895002" cy="1136342"/>
            <a:chOff x="0" y="0"/>
            <a:chExt cx="17193336" cy="15151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193388" cy="1515110"/>
            </a:xfrm>
            <a:custGeom>
              <a:avLst/>
              <a:gdLst/>
              <a:ahLst/>
              <a:cxnLst/>
              <a:rect l="l" t="t" r="r" b="b"/>
              <a:pathLst>
                <a:path w="17193388" h="1515110">
                  <a:moveTo>
                    <a:pt x="0" y="0"/>
                  </a:moveTo>
                  <a:lnTo>
                    <a:pt x="17193388" y="0"/>
                  </a:lnTo>
                  <a:lnTo>
                    <a:pt x="17193388" y="1515110"/>
                  </a:lnTo>
                  <a:lnTo>
                    <a:pt x="0" y="1515110"/>
                  </a:lnTo>
                  <a:close/>
                </a:path>
              </a:pathLst>
            </a:custGeom>
            <a:gradFill rotWithShape="1">
              <a:gsLst>
                <a:gs pos="0">
                  <a:srgbClr val="A2E3FF">
                    <a:alpha val="100000"/>
                  </a:srgbClr>
                </a:gs>
                <a:gs pos="50000">
                  <a:srgbClr val="C5ECFF">
                    <a:alpha val="100000"/>
                  </a:srgbClr>
                </a:gs>
                <a:gs pos="100000">
                  <a:srgbClr val="E2F5FF">
                    <a:alpha val="100000"/>
                  </a:srgbClr>
                </a:gs>
              </a:gsLst>
              <a:lin ang="108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7193336" cy="154369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7200"/>
                </a:lnSpc>
              </a:pPr>
              <a:r>
                <a:rPr lang="en-US" sz="6000" spc="-45">
                  <a:solidFill>
                    <a:srgbClr val="FF0066"/>
                  </a:solidFill>
                  <a:cs typeface="Kaniga Bold"/>
                </a:rPr>
                <a:t>คำอธิบายเนื้อหาหลักสูตร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9833938" y="0"/>
            <a:ext cx="8454062" cy="1648542"/>
          </a:xfrm>
          <a:custGeom>
            <a:avLst/>
            <a:gdLst/>
            <a:ahLst/>
            <a:cxnLst/>
            <a:rect l="l" t="t" r="r" b="b"/>
            <a:pathLst>
              <a:path w="8454062" h="1648542">
                <a:moveTo>
                  <a:pt x="0" y="0"/>
                </a:moveTo>
                <a:lnTo>
                  <a:pt x="8454062" y="0"/>
                </a:lnTo>
                <a:lnTo>
                  <a:pt x="8454062" y="1648542"/>
                </a:lnTo>
                <a:lnTo>
                  <a:pt x="0" y="16485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0" y="7998501"/>
            <a:ext cx="6128414" cy="2288499"/>
          </a:xfrm>
          <a:custGeom>
            <a:avLst/>
            <a:gdLst/>
            <a:ahLst/>
            <a:cxnLst/>
            <a:rect l="l" t="t" r="r" b="b"/>
            <a:pathLst>
              <a:path w="6128414" h="2288499">
                <a:moveTo>
                  <a:pt x="0" y="2288499"/>
                </a:moveTo>
                <a:lnTo>
                  <a:pt x="6128414" y="2288499"/>
                </a:lnTo>
                <a:lnTo>
                  <a:pt x="6128414" y="0"/>
                </a:lnTo>
                <a:lnTo>
                  <a:pt x="0" y="0"/>
                </a:lnTo>
                <a:lnTo>
                  <a:pt x="0" y="22884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3224"/>
            </a:stretch>
          </a:blipFill>
        </p:spPr>
      </p:sp>
      <p:sp>
        <p:nvSpPr>
          <p:cNvPr id="8" name="AutoShape 8"/>
          <p:cNvSpPr/>
          <p:nvPr/>
        </p:nvSpPr>
        <p:spPr>
          <a:xfrm flipV="1">
            <a:off x="6109733" y="9572264"/>
            <a:ext cx="8115511" cy="57150"/>
          </a:xfrm>
          <a:prstGeom prst="line">
            <a:avLst/>
          </a:prstGeom>
          <a:ln w="104775" cap="flat">
            <a:solidFill>
              <a:srgbClr val="F9B68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847" y="1974424"/>
            <a:ext cx="12712122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0070C0"/>
                </a:solidFill>
                <a:latin typeface="Arimo Bold"/>
                <a:cs typeface="Arimo Bold"/>
              </a:rPr>
              <a:t>ผลลัพธ์การเรียนรู้ของหลักสูตรระยะสั้น (Short Course Learning Outcome: SCLO)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39944" y="4080117"/>
            <a:ext cx="12712122" cy="574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Trebuchet MS"/>
              </a:rPr>
              <a:t>SCLO1 :  ………………………………………………………………………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Trebuchet MS"/>
              </a:rPr>
              <a:t>SCLO2 : ………………………………………………………………………………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Trebuchet MS"/>
              </a:rPr>
              <a:t>SCLO3 :  ………………………………………………………………………………</a:t>
            </a:r>
          </a:p>
        </p:txBody>
      </p:sp>
      <p:sp>
        <p:nvSpPr>
          <p:cNvPr id="4" name="Freeform 4"/>
          <p:cNvSpPr/>
          <p:nvPr/>
        </p:nvSpPr>
        <p:spPr>
          <a:xfrm>
            <a:off x="9833938" y="0"/>
            <a:ext cx="8454062" cy="1648542"/>
          </a:xfrm>
          <a:custGeom>
            <a:avLst/>
            <a:gdLst/>
            <a:ahLst/>
            <a:cxnLst/>
            <a:rect l="l" t="t" r="r" b="b"/>
            <a:pathLst>
              <a:path w="8454062" h="1648542">
                <a:moveTo>
                  <a:pt x="0" y="0"/>
                </a:moveTo>
                <a:lnTo>
                  <a:pt x="8454062" y="0"/>
                </a:lnTo>
                <a:lnTo>
                  <a:pt x="8454062" y="1648542"/>
                </a:lnTo>
                <a:lnTo>
                  <a:pt x="0" y="16485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0" y="7998501"/>
            <a:ext cx="6128414" cy="2288499"/>
          </a:xfrm>
          <a:custGeom>
            <a:avLst/>
            <a:gdLst/>
            <a:ahLst/>
            <a:cxnLst/>
            <a:rect l="l" t="t" r="r" b="b"/>
            <a:pathLst>
              <a:path w="6128414" h="2288499">
                <a:moveTo>
                  <a:pt x="0" y="2288499"/>
                </a:moveTo>
                <a:lnTo>
                  <a:pt x="6128414" y="2288499"/>
                </a:lnTo>
                <a:lnTo>
                  <a:pt x="6128414" y="0"/>
                </a:lnTo>
                <a:lnTo>
                  <a:pt x="0" y="0"/>
                </a:lnTo>
                <a:lnTo>
                  <a:pt x="0" y="22884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3224"/>
            </a:stretch>
          </a:blipFill>
        </p:spPr>
      </p:sp>
      <p:sp>
        <p:nvSpPr>
          <p:cNvPr id="6" name="AutoShape 6"/>
          <p:cNvSpPr/>
          <p:nvPr/>
        </p:nvSpPr>
        <p:spPr>
          <a:xfrm flipV="1">
            <a:off x="6109733" y="9572264"/>
            <a:ext cx="8115511" cy="57150"/>
          </a:xfrm>
          <a:prstGeom prst="line">
            <a:avLst/>
          </a:prstGeom>
          <a:ln w="104775" cap="flat">
            <a:solidFill>
              <a:srgbClr val="F9B68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0917" y="1367178"/>
            <a:ext cx="16289258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39"/>
              </a:lnSpc>
            </a:pPr>
            <a:r>
              <a:rPr lang="en-US" sz="4699" spc="-35" dirty="0">
                <a:solidFill>
                  <a:srgbClr val="0070C0"/>
                </a:solidFill>
                <a:cs typeface="Kaniga Bold"/>
              </a:rPr>
              <a:t>ตารางความสัมพันธ์ของรายวิชาที่เกี่ยวข้องกับผลลัพธ์การเรียนรู้ของหลักสูตร</a:t>
            </a:r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26235"/>
              </p:ext>
            </p:extLst>
          </p:nvPr>
        </p:nvGraphicFramePr>
        <p:xfrm>
          <a:off x="905775" y="2471466"/>
          <a:ext cx="16154400" cy="7353300"/>
        </p:xfrm>
        <a:graphic>
          <a:graphicData uri="http://schemas.openxmlformats.org/drawingml/2006/table">
            <a:tbl>
              <a:tblPr/>
              <a:tblGrid>
                <a:gridCol w="8905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6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6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8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38324">
                <a:tc rowSpan="2">
                  <a:txBody>
                    <a:bodyPr/>
                    <a:lstStyle/>
                    <a:p>
                      <a:pPr algn="ctr">
                        <a:lnSpc>
                          <a:spcPts val="4320"/>
                        </a:lnSpc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+mj-lt"/>
                          <a:cs typeface="Trebuchet MS Bold"/>
                        </a:rPr>
                        <a:t>รหัสวิชา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+mj-lt"/>
                          <a:cs typeface="Trebuchet MS Bold"/>
                        </a:rPr>
                        <a:t>/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+mj-lt"/>
                          <a:cs typeface="Trebuchet MS Bold"/>
                        </a:rPr>
                        <a:t>ชื่อวิชา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4320"/>
                        </a:lnSpc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cs typeface="Trebuchet MS Bold"/>
                        </a:rPr>
                        <a:t>ผลลัพธ์การเรียนรู้ตามมาตรฐานคุณวุฒิระดับอุดมศึกษา</a:t>
                      </a:r>
                      <a:endParaRPr lang="en-US" sz="1100" dirty="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32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cs typeface="Trebuchet MS Bold"/>
                        </a:rPr>
                        <a:t>ผลลัพธ์การเรียนรู้ตามมาตรฐานคุณวุฒิระดับอุดมศึกษา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32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cs typeface="Trebuchet MS Bold"/>
                        </a:rPr>
                        <a:t>ผลลัพธ์การเรียนรู้ตามมาตรฐานคุณวุฒิระดับอุดมศึกษา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32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cs typeface="Trebuchet MS Bold"/>
                        </a:rPr>
                        <a:t>ผลลัพธ์การเรียนรู้ตามมาตรฐานคุณวุฒิระดับอุดมศึกษา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8324">
                <a:tc vMerge="1">
                  <a:txBody>
                    <a:bodyPr/>
                    <a:lstStyle/>
                    <a:p>
                      <a:pPr algn="ctr">
                        <a:lnSpc>
                          <a:spcPts val="4320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rebuchet MS Bold"/>
                          <a:cs typeface="Trebuchet MS Bold"/>
                        </a:rPr>
                        <a:t>รหัสวิชา/ชื่อวิชา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20"/>
                        </a:lnSpc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+mj-lt"/>
                          <a:cs typeface="Trebuchet MS"/>
                        </a:rPr>
                        <a:t>ความรู้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20"/>
                        </a:lnSpc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+mj-lt"/>
                          <a:cs typeface="Trebuchet MS"/>
                        </a:rPr>
                        <a:t>ทักษะ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20"/>
                        </a:lnSpc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+mj-lt"/>
                          <a:cs typeface="Trebuchet MS"/>
                        </a:rPr>
                        <a:t>จริยธรรม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320"/>
                        </a:lnSpc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+mj-lt"/>
                          <a:cs typeface="Trebuchet MS"/>
                        </a:rPr>
                        <a:t>ลักษณะบุคคล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79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 dirty="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9931445" y="-405731"/>
            <a:ext cx="8454062" cy="1648542"/>
          </a:xfrm>
          <a:custGeom>
            <a:avLst/>
            <a:gdLst/>
            <a:ahLst/>
            <a:cxnLst/>
            <a:rect l="l" t="t" r="r" b="b"/>
            <a:pathLst>
              <a:path w="8454062" h="1648542">
                <a:moveTo>
                  <a:pt x="0" y="0"/>
                </a:moveTo>
                <a:lnTo>
                  <a:pt x="8454063" y="0"/>
                </a:lnTo>
                <a:lnTo>
                  <a:pt x="8454063" y="1648543"/>
                </a:lnTo>
                <a:lnTo>
                  <a:pt x="0" y="1648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019800"/>
            <a:ext cx="673100" cy="4267200"/>
            <a:chOff x="0" y="0"/>
            <a:chExt cx="897466" cy="568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09" cy="5689600"/>
            </a:xfrm>
            <a:custGeom>
              <a:avLst/>
              <a:gdLst/>
              <a:ahLst/>
              <a:cxnLst/>
              <a:rect l="l" t="t" r="r" b="b"/>
              <a:pathLst>
                <a:path w="897509" h="5689600">
                  <a:moveTo>
                    <a:pt x="0" y="5689600"/>
                  </a:moveTo>
                  <a:lnTo>
                    <a:pt x="0" y="0"/>
                  </a:lnTo>
                  <a:lnTo>
                    <a:pt x="897509" y="5689600"/>
                  </a:lnTo>
                  <a:close/>
                </a:path>
              </a:pathLst>
            </a:custGeom>
            <a:solidFill>
              <a:srgbClr val="5FCBEF">
                <a:alpha val="69804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96366" y="276312"/>
            <a:ext cx="16090131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70C0"/>
                </a:solidFill>
                <a:cs typeface="Arimo Bold"/>
              </a:rPr>
              <a:t>ตารางกระบวนการจัดการเรียนรู้และการวัดประเมินความสามารถ และหรือผลลัพธ์การเรียนรู้ที่กำหนด 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737559" y="1403704"/>
          <a:ext cx="17238626" cy="6625598"/>
        </p:xfrm>
        <a:graphic>
          <a:graphicData uri="http://schemas.openxmlformats.org/drawingml/2006/table">
            <a:tbl>
              <a:tblPr/>
              <a:tblGrid>
                <a:gridCol w="288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0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5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42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64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5096"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Arimo Bold"/>
                          <a:cs typeface="Arimo Bold"/>
                        </a:rPr>
                        <a:t>หัวข้อ/เนื้อหา</a:t>
                      </a:r>
                      <a:endParaRPr lang="en-US" sz="1100"/>
                    </a:p>
                    <a:p>
                      <a:pPr algn="l">
                        <a:lnSpc>
                          <a:spcPts val="3466"/>
                        </a:lnSpc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 Bold"/>
                        </a:rPr>
                        <a:t> </a:t>
                      </a:r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cs typeface="Arimo Bold"/>
                        </a:rPr>
                        <a:t>ผลลัพธ์การเรียนรู้</a:t>
                      </a:r>
                      <a:endParaRPr lang="en-US" sz="1100"/>
                    </a:p>
                    <a:p>
                      <a:pPr algn="ctr">
                        <a:lnSpc>
                          <a:spcPts val="3466"/>
                        </a:lnSpc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 Bold"/>
                        </a:rPr>
                        <a:t>(SCLOs)</a:t>
                      </a:r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 Bold"/>
                          <a:cs typeface="Trebuchet MS Bold"/>
                        </a:rPr>
                        <a:t>ตัวชี้วัดการเรียนรู้ (Performance Criteria/Tasks)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cs typeface="Arimo Bold"/>
                        </a:rPr>
                        <a:t>จำนวนชั่วโมง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Arimo Bold"/>
                          <a:cs typeface="Arimo Bold"/>
                        </a:rPr>
                        <a:t>วีธีการสอน/กิจกรรมการ</a:t>
                      </a:r>
                      <a:endParaRPr lang="en-US" sz="1100"/>
                    </a:p>
                    <a:p>
                      <a:pPr algn="ctr">
                        <a:lnSpc>
                          <a:spcPts val="3466"/>
                        </a:lnSpc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cs typeface="Arimo Bold"/>
                        </a:rPr>
                        <a:t>เรียนรู้</a:t>
                      </a:r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Arimo Bold"/>
                          <a:cs typeface="Arimo Bold"/>
                        </a:rPr>
                        <a:t>วิธีการ/เครื่องมือวัดประ</a:t>
                      </a:r>
                      <a:endParaRPr lang="en-US" sz="1100"/>
                    </a:p>
                    <a:p>
                      <a:pPr algn="ctr">
                        <a:lnSpc>
                          <a:spcPts val="3466"/>
                        </a:lnSpc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cs typeface="Arimo Bold"/>
                        </a:rPr>
                        <a:t>เมิน</a:t>
                      </a:r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Arimo Bold"/>
                          <a:cs typeface="Arimo Bold"/>
                        </a:rPr>
                        <a:t>สัดส่วน (ร้อยละ)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634">
                <a:tc rowSpan="3"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cs typeface="Arimo"/>
                        </a:rPr>
                        <a:t>หัวข้อหลัก</a:t>
                      </a:r>
                      <a:endParaRPr lang="en-US" sz="1100"/>
                    </a:p>
                    <a:p>
                      <a:pPr algn="l">
                        <a:lnSpc>
                          <a:spcPts val="3466"/>
                        </a:lnSpc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   หัวข้อย่อย</a:t>
                      </a:r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"/>
                        </a:rPr>
                        <a:t>SCLO1 ......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 spc="25">
                          <a:solidFill>
                            <a:srgbClr val="000000"/>
                          </a:solidFill>
                          <a:latin typeface="TT Rounds Condensed"/>
                        </a:rPr>
                        <a:t>1. ....................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634">
                <a:tc vMerge="1"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cs typeface="Arimo"/>
                        </a:rPr>
                        <a:t>หัวข้อหลัก</a:t>
                      </a:r>
                      <a:endParaRPr lang="en-US" sz="1100"/>
                    </a:p>
                    <a:p>
                      <a:pPr algn="l">
                        <a:lnSpc>
                          <a:spcPts val="3466"/>
                        </a:lnSpc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   หัวข้อย่อย</a:t>
                      </a:r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"/>
                        </a:rPr>
                        <a:t>SCLO1 ......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 spc="25">
                          <a:solidFill>
                            <a:srgbClr val="000000"/>
                          </a:solidFill>
                          <a:latin typeface="TT Rounds Condensed"/>
                        </a:rPr>
                        <a:t>2. ....................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634">
                <a:tc vMerge="1"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cs typeface="Arimo"/>
                        </a:rPr>
                        <a:t>หัวข้อหลัก</a:t>
                      </a:r>
                      <a:endParaRPr lang="en-US" sz="1100"/>
                    </a:p>
                    <a:p>
                      <a:pPr algn="l">
                        <a:lnSpc>
                          <a:spcPts val="3466"/>
                        </a:lnSpc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   หัวข้อย่อย</a:t>
                      </a:r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"/>
                        </a:rPr>
                        <a:t>SCLO1 ......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 spc="25">
                          <a:solidFill>
                            <a:srgbClr val="000000"/>
                          </a:solidFill>
                          <a:latin typeface="TT Rounds Condensed"/>
                        </a:rPr>
                        <a:t>3.....................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4600"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"/>
                        </a:rPr>
                        <a:t>SCLO2 .......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66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lang="en-US" sz="1100"/>
                    </a:p>
                  </a:txBody>
                  <a:tcPr marL="42033" marR="42033" marT="42033" marB="42033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76575"/>
            <a:ext cx="14337248" cy="411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spc="-41">
                <a:solidFill>
                  <a:srgbClr val="03060B"/>
                </a:solidFill>
                <a:latin typeface="Kaniga Bold"/>
              </a:rPr>
              <a:t>1. ....................................................................................................</a:t>
            </a:r>
          </a:p>
          <a:p>
            <a:pPr algn="l">
              <a:lnSpc>
                <a:spcPts val="6480"/>
              </a:lnSpc>
            </a:pPr>
            <a:r>
              <a:rPr lang="en-US" sz="5400" spc="-41">
                <a:solidFill>
                  <a:srgbClr val="03060B"/>
                </a:solidFill>
                <a:latin typeface="Kaniga Bold"/>
              </a:rPr>
              <a:t>2. ....................................................................................................</a:t>
            </a:r>
          </a:p>
          <a:p>
            <a:pPr algn="l">
              <a:lnSpc>
                <a:spcPts val="6480"/>
              </a:lnSpc>
            </a:pPr>
            <a:r>
              <a:rPr lang="en-US" sz="5400" spc="-41">
                <a:solidFill>
                  <a:srgbClr val="03060B"/>
                </a:solidFill>
                <a:latin typeface="Kaniga Bold"/>
              </a:rPr>
              <a:t>3. ....................................................................................................</a:t>
            </a:r>
          </a:p>
          <a:p>
            <a:pPr algn="l">
              <a:lnSpc>
                <a:spcPts val="6480"/>
              </a:lnSpc>
            </a:pPr>
            <a:r>
              <a:rPr lang="en-US" sz="5400" spc="-41">
                <a:solidFill>
                  <a:srgbClr val="03060B"/>
                </a:solidFill>
                <a:latin typeface="Kaniga Bold"/>
              </a:rPr>
              <a:t>4. ....................................................................................................</a:t>
            </a:r>
          </a:p>
          <a:p>
            <a:pPr algn="l">
              <a:lnSpc>
                <a:spcPts val="6480"/>
              </a:lnSpc>
            </a:pPr>
            <a:r>
              <a:rPr lang="en-US" sz="5400" spc="-41">
                <a:solidFill>
                  <a:srgbClr val="03060B"/>
                </a:solidFill>
                <a:latin typeface="Kaniga Bold"/>
              </a:rPr>
              <a:t>5. ....................................................................................................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2199" y="1138399"/>
            <a:ext cx="15070251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FF"/>
                </a:solidFill>
                <a:cs typeface="Pridi Bold"/>
              </a:rPr>
              <a:t>อาชีพหรือตำแหน่งงานที่สามารถประกอบได้หลังจากสำเร็จในหลักสูตรระยะสั้น</a:t>
            </a:r>
          </a:p>
        </p:txBody>
      </p:sp>
      <p:sp>
        <p:nvSpPr>
          <p:cNvPr id="4" name="Freeform 4"/>
          <p:cNvSpPr/>
          <p:nvPr/>
        </p:nvSpPr>
        <p:spPr>
          <a:xfrm>
            <a:off x="9931445" y="-557769"/>
            <a:ext cx="8454062" cy="1648542"/>
          </a:xfrm>
          <a:custGeom>
            <a:avLst/>
            <a:gdLst/>
            <a:ahLst/>
            <a:cxnLst/>
            <a:rect l="l" t="t" r="r" b="b"/>
            <a:pathLst>
              <a:path w="8454062" h="1648542">
                <a:moveTo>
                  <a:pt x="0" y="0"/>
                </a:moveTo>
                <a:lnTo>
                  <a:pt x="8454063" y="0"/>
                </a:lnTo>
                <a:lnTo>
                  <a:pt x="8454063" y="1648543"/>
                </a:lnTo>
                <a:lnTo>
                  <a:pt x="0" y="1648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0" y="7998501"/>
            <a:ext cx="6128414" cy="2288499"/>
          </a:xfrm>
          <a:custGeom>
            <a:avLst/>
            <a:gdLst/>
            <a:ahLst/>
            <a:cxnLst/>
            <a:rect l="l" t="t" r="r" b="b"/>
            <a:pathLst>
              <a:path w="6128414" h="2288499">
                <a:moveTo>
                  <a:pt x="0" y="2288499"/>
                </a:moveTo>
                <a:lnTo>
                  <a:pt x="6128414" y="2288499"/>
                </a:lnTo>
                <a:lnTo>
                  <a:pt x="6128414" y="0"/>
                </a:lnTo>
                <a:lnTo>
                  <a:pt x="0" y="0"/>
                </a:lnTo>
                <a:lnTo>
                  <a:pt x="0" y="22884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3224"/>
            </a:stretch>
          </a:blipFill>
        </p:spPr>
      </p:sp>
      <p:sp>
        <p:nvSpPr>
          <p:cNvPr id="6" name="AutoShape 6"/>
          <p:cNvSpPr/>
          <p:nvPr/>
        </p:nvSpPr>
        <p:spPr>
          <a:xfrm flipV="1">
            <a:off x="6109733" y="9572264"/>
            <a:ext cx="8115511" cy="57150"/>
          </a:xfrm>
          <a:prstGeom prst="line">
            <a:avLst/>
          </a:prstGeom>
          <a:ln w="104775" cap="flat">
            <a:solidFill>
              <a:srgbClr val="F9B68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457</Words>
  <Application>Microsoft Office PowerPoint</Application>
  <PresentationFormat>กำหนดเอง</PresentationFormat>
  <Paragraphs>126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25" baseType="lpstr">
      <vt:lpstr>Arial</vt:lpstr>
      <vt:lpstr>TT Rounds Condensed</vt:lpstr>
      <vt:lpstr>Trebuchet MS</vt:lpstr>
      <vt:lpstr>Oswald Bold</vt:lpstr>
      <vt:lpstr>Trebuchet MS Bold</vt:lpstr>
      <vt:lpstr>Arimo Bold</vt:lpstr>
      <vt:lpstr>Kaniga Bold</vt:lpstr>
      <vt:lpstr>Calibri</vt:lpstr>
      <vt:lpstr>Canva Sans Bold</vt:lpstr>
      <vt:lpstr>Pridi Bold</vt:lpstr>
      <vt:lpstr>Arimo</vt:lpstr>
      <vt:lpstr>Garuda Bold</vt:lpstr>
      <vt:lpstr>Canva Sans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Template-PPT-นำเสนอหลักสูตรระยะสั้น.pptx</dc:title>
  <dc:creator>ASUS</dc:creator>
  <cp:lastModifiedBy>ASUS TH</cp:lastModifiedBy>
  <cp:revision>3</cp:revision>
  <dcterms:created xsi:type="dcterms:W3CDTF">2006-08-16T00:00:00Z</dcterms:created>
  <dcterms:modified xsi:type="dcterms:W3CDTF">2024-04-14T02:35:20Z</dcterms:modified>
  <dc:identifier>DAGCWu0l4iA</dc:identifier>
</cp:coreProperties>
</file>