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7"/>
  </p:notesMasterIdLst>
  <p:sldIdLst>
    <p:sldId id="256" r:id="rId2"/>
    <p:sldId id="332" r:id="rId3"/>
    <p:sldId id="331" r:id="rId4"/>
    <p:sldId id="333" r:id="rId5"/>
    <p:sldId id="334" r:id="rId6"/>
    <p:sldId id="335" r:id="rId7"/>
    <p:sldId id="276" r:id="rId8"/>
    <p:sldId id="260" r:id="rId9"/>
    <p:sldId id="265" r:id="rId10"/>
    <p:sldId id="266" r:id="rId11"/>
    <p:sldId id="292" r:id="rId12"/>
    <p:sldId id="267" r:id="rId13"/>
    <p:sldId id="262" r:id="rId14"/>
    <p:sldId id="280" r:id="rId15"/>
    <p:sldId id="298" r:id="rId16"/>
    <p:sldId id="297" r:id="rId17"/>
    <p:sldId id="300" r:id="rId18"/>
    <p:sldId id="348" r:id="rId19"/>
    <p:sldId id="337" r:id="rId20"/>
    <p:sldId id="338" r:id="rId21"/>
    <p:sldId id="339" r:id="rId22"/>
    <p:sldId id="342" r:id="rId23"/>
    <p:sldId id="347" r:id="rId24"/>
    <p:sldId id="349" r:id="rId25"/>
    <p:sldId id="350" r:id="rId26"/>
    <p:sldId id="351" r:id="rId27"/>
    <p:sldId id="352" r:id="rId28"/>
    <p:sldId id="354" r:id="rId29"/>
    <p:sldId id="353" r:id="rId30"/>
    <p:sldId id="299" r:id="rId31"/>
    <p:sldId id="340" r:id="rId32"/>
    <p:sldId id="345" r:id="rId33"/>
    <p:sldId id="341" r:id="rId34"/>
    <p:sldId id="343" r:id="rId35"/>
    <p:sldId id="344" r:id="rId36"/>
    <p:sldId id="301" r:id="rId37"/>
    <p:sldId id="289" r:id="rId38"/>
    <p:sldId id="288" r:id="rId39"/>
    <p:sldId id="302" r:id="rId40"/>
    <p:sldId id="306" r:id="rId41"/>
    <p:sldId id="307" r:id="rId42"/>
    <p:sldId id="308" r:id="rId43"/>
    <p:sldId id="309" r:id="rId44"/>
    <p:sldId id="273" r:id="rId45"/>
    <p:sldId id="285" r:id="rId46"/>
    <p:sldId id="295" r:id="rId47"/>
    <p:sldId id="305" r:id="rId48"/>
    <p:sldId id="330" r:id="rId49"/>
    <p:sldId id="259" r:id="rId50"/>
    <p:sldId id="315" r:id="rId51"/>
    <p:sldId id="270" r:id="rId52"/>
    <p:sldId id="269" r:id="rId53"/>
    <p:sldId id="257" r:id="rId54"/>
    <p:sldId id="258" r:id="rId55"/>
    <p:sldId id="264" r:id="rId56"/>
    <p:sldId id="304" r:id="rId57"/>
    <p:sldId id="283" r:id="rId58"/>
    <p:sldId id="293" r:id="rId59"/>
    <p:sldId id="263" r:id="rId60"/>
    <p:sldId id="281" r:id="rId61"/>
    <p:sldId id="271" r:id="rId62"/>
    <p:sldId id="316" r:id="rId63"/>
    <p:sldId id="290" r:id="rId64"/>
    <p:sldId id="278" r:id="rId65"/>
    <p:sldId id="279" r:id="rId66"/>
    <p:sldId id="321" r:id="rId67"/>
    <p:sldId id="287" r:id="rId68"/>
    <p:sldId id="291" r:id="rId69"/>
    <p:sldId id="314" r:id="rId70"/>
    <p:sldId id="310" r:id="rId71"/>
    <p:sldId id="311" r:id="rId72"/>
    <p:sldId id="312" r:id="rId73"/>
    <p:sldId id="313" r:id="rId74"/>
    <p:sldId id="318" r:id="rId75"/>
    <p:sldId id="319" r:id="rId76"/>
    <p:sldId id="320" r:id="rId77"/>
    <p:sldId id="322" r:id="rId78"/>
    <p:sldId id="323" r:id="rId79"/>
    <p:sldId id="324" r:id="rId80"/>
    <p:sldId id="325" r:id="rId81"/>
    <p:sldId id="326" r:id="rId82"/>
    <p:sldId id="327" r:id="rId83"/>
    <p:sldId id="328" r:id="rId84"/>
    <p:sldId id="329" r:id="rId85"/>
    <p:sldId id="355" r:id="rId86"/>
  </p:sldIdLst>
  <p:sldSz cx="12192000" cy="6858000"/>
  <p:notesSz cx="6858000" cy="9144000"/>
  <p:embeddedFontLst>
    <p:embeddedFont>
      <p:font typeface="Calibri" panose="020F0502020204030204" pitchFamily="34" charset="0"/>
      <p:regular r:id="rId88"/>
      <p:bold r:id="rId89"/>
      <p:italic r:id="rId90"/>
      <p:boldItalic r:id="rId91"/>
    </p:embeddedFont>
    <p:embeddedFont>
      <p:font typeface="Calibri Light" panose="020F0302020204030204" pitchFamily="34" charset="0"/>
      <p:regular r:id="rId92"/>
      <p:italic r:id="rId93"/>
    </p:embeddedFont>
    <p:embeddedFont>
      <p:font typeface="TH SarabunPSK" panose="020B0500040200020003" pitchFamily="34" charset="-34"/>
      <p:regular r:id="rId94"/>
      <p:bold r:id="rId95"/>
      <p:italic r:id="rId96"/>
      <p:boldItalic r:id="rId97"/>
    </p:embeddedFont>
    <p:embeddedFont>
      <p:font typeface="Wingdings 2" panose="05020102010507070707" pitchFamily="18" charset="2"/>
      <p:regular r:id="rId98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005E00"/>
    <a:srgbClr val="DD52A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2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font" Target="fonts/font3.fntdata"/><Relationship Id="rId95" Type="http://schemas.openxmlformats.org/officeDocument/2006/relationships/font" Target="fonts/font8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1.fntdata"/><Relationship Id="rId91" Type="http://schemas.openxmlformats.org/officeDocument/2006/relationships/font" Target="fonts/font4.fntdata"/><Relationship Id="rId96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7.fntdata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6.fntdata"/><Relationship Id="rId98" Type="http://schemas.openxmlformats.org/officeDocument/2006/relationships/font" Target="fonts/font1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A30A1-A5DF-4D10-88BE-4F8CC998CE9D}" type="datetimeFigureOut">
              <a:rPr lang="th-TH" smtClean="0"/>
              <a:t>30/04/66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9F40A-9E76-4CD5-BCFF-B3BD9275256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2954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u="sng" dirty="0">
                <a:solidFill>
                  <a:srgbClr val="7030A0"/>
                </a:solidFill>
              </a:rPr>
              <a:t>สามารถดูเอกสารแนบชื่อไฟล์ </a:t>
            </a:r>
            <a:r>
              <a:rPr lang="en-US" sz="1800" u="sng" dirty="0">
                <a:solidFill>
                  <a:srgbClr val="7030A0"/>
                </a:solidFill>
              </a:rPr>
              <a:t>“</a:t>
            </a:r>
            <a:r>
              <a:rPr lang="th-TH" sz="1800" u="sng" dirty="0">
                <a:solidFill>
                  <a:srgbClr val="7030A0"/>
                </a:solidFill>
              </a:rPr>
              <a:t>ตัวอย่างการพัฒนาหลักสูตรการสร้างกำลังคนที่มีสมรรถนะเพื่อตอบโจทย์ภาคการผลิต</a:t>
            </a:r>
            <a:r>
              <a:rPr lang="en-US" sz="1800" u="sng" dirty="0">
                <a:solidFill>
                  <a:srgbClr val="7030A0"/>
                </a:solidFill>
              </a:rPr>
              <a:t>”</a:t>
            </a:r>
            <a:r>
              <a:rPr lang="th-TH" sz="1800" u="sng" dirty="0">
                <a:solidFill>
                  <a:srgbClr val="7030A0"/>
                </a:solidFill>
              </a:rPr>
              <a:t> และ ไฟล์ </a:t>
            </a:r>
            <a:r>
              <a:rPr lang="en-US" sz="1800" u="sng" dirty="0">
                <a:solidFill>
                  <a:srgbClr val="7030A0"/>
                </a:solidFill>
              </a:rPr>
              <a:t>“</a:t>
            </a:r>
            <a:r>
              <a:rPr lang="th-TH" sz="1800" u="sng" dirty="0">
                <a:solidFill>
                  <a:srgbClr val="7030A0"/>
                </a:solidFill>
              </a:rPr>
              <a:t>ตัวอย่างการออกแบบและพัฒนาหลักสูตรร่วมกับภาคอุตสาหกรรมและสอนเป็นโมดูล</a:t>
            </a:r>
            <a:r>
              <a:rPr lang="en-US" sz="1800" u="sng" dirty="0">
                <a:solidFill>
                  <a:srgbClr val="7030A0"/>
                </a:solidFill>
              </a:rPr>
              <a:t>” </a:t>
            </a:r>
            <a:r>
              <a:rPr lang="th-TH" sz="1800" u="sng" dirty="0">
                <a:solidFill>
                  <a:srgbClr val="7030A0"/>
                </a:solidFill>
              </a:rPr>
              <a:t>และไฟล์ </a:t>
            </a:r>
            <a:r>
              <a:rPr lang="en-US" sz="1800" u="sng" dirty="0">
                <a:solidFill>
                  <a:srgbClr val="7030A0"/>
                </a:solidFill>
              </a:rPr>
              <a:t>“</a:t>
            </a:r>
            <a:r>
              <a:rPr lang="th-TH" sz="1800" u="sng" dirty="0">
                <a:solidFill>
                  <a:srgbClr val="7030A0"/>
                </a:solidFill>
              </a:rPr>
              <a:t>การพัฒนาหลักสูตรข้ามศาสตร์</a:t>
            </a:r>
            <a:r>
              <a:rPr lang="en-US" sz="1800" u="sng" dirty="0">
                <a:solidFill>
                  <a:srgbClr val="7030A0"/>
                </a:solidFill>
              </a:rPr>
              <a:t>”</a:t>
            </a:r>
            <a:r>
              <a:rPr lang="th-TH" sz="1800" u="sng" dirty="0">
                <a:solidFill>
                  <a:srgbClr val="7030A0"/>
                </a:solidFill>
              </a:rPr>
              <a:t> ประกอบ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9F40A-9E76-4CD5-BCFF-B3BD9275256D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171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582BC9-5E6E-2B2D-97C7-2343229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84939C4D-769B-A11A-DDCD-C0CFBC49A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7E11EEF-3FF7-1230-1BA6-2A6C69B09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84FB-3863-4D55-B040-F43A09EB662D}" type="datetime1">
              <a:rPr lang="th-TH" smtClean="0"/>
              <a:t>30/04/66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DD498D0-CD54-1964-D738-291FFF9A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648E053-B514-8FC8-0755-F929616E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5054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00CC121-DB11-4F66-A96F-0DCD97630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541AE9DF-A7F3-5F15-8BA8-50030E675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055ABDB-C5D3-1BF8-05E0-1E8A56DCF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F76F-DD10-4CA2-8ECB-A675CF582F15}" type="datetime1">
              <a:rPr lang="th-TH" smtClean="0"/>
              <a:t>30/04/66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F7DA77A-8713-451E-7219-28DF47542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850E836-AA6B-85B0-45E5-D5BE25610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675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9C2B895B-CFF8-EEBE-57F2-FD33D18FFA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6D4D0039-297C-BBEF-4F09-F4C2D97A5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1230838-AD80-E1DB-5D21-2C7A1CE07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2D11-4858-4C63-9508-113B1A0AD018}" type="datetime1">
              <a:rPr lang="th-TH" smtClean="0"/>
              <a:t>30/04/66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693EE6F-017A-FC79-2BE2-3717D5FE8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189E76F-7E01-340B-9A43-1F42E6DA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3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8268E66-9317-02B9-A91C-2E8F0A7FC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  <a:cs typeface="+mn-cs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0739751-6709-AE33-C566-CB0B054FB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C97BA26-E490-5608-F92D-BA86BB33B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EDAC-781B-437C-BEAF-4E217FAAC735}" type="datetime1">
              <a:rPr lang="th-TH" smtClean="0"/>
              <a:t>30/04/66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57911FC-600D-DB90-B0C8-FF729D6D1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AAE9666-7FDB-4049-4FD7-40215A980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2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3C820D1-4F43-44EE-DF76-16BD25BFE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0D48631-1446-7404-9EDA-C34B4A0D3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11DDBD9-43FA-D8BE-89EE-6EE564FCC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19A1-601F-4AE3-9A0D-CCE2ECEA832E}" type="datetime1">
              <a:rPr lang="th-TH" smtClean="0"/>
              <a:t>30/04/66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FD98441-855B-11B4-C9B9-B6A9EE307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B347797-5E4E-CEA3-D9E6-A27BDF811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454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7897F41-3E65-ED6C-BE29-71E6DF7C9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C95C0D4-72D8-BFF0-5218-49B4786CEC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E454ADE-0051-92D5-1524-A7004148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F3489C5-7E0B-7D01-E5F3-2B06B232A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723E-46B7-4C34-8F2C-CCE0230DC24C}" type="datetime1">
              <a:rPr lang="th-TH" smtClean="0"/>
              <a:t>30/04/66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C740016-B7C9-C40B-FB1B-05CC4BD87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B8D938C-6BFB-00FD-3E53-B44C339CF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93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13781DF-6338-DD86-BF42-D6FA418D6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3AA4805-07B4-A34B-5F4D-685DD65ED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1171945-D1F8-1A90-8016-10C42ACF9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1B04EA2E-32BF-608B-033E-C12F4860CC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66C933E1-F6BA-27E5-66F9-16EF39A790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451E97B0-125C-1E5C-9C7F-A7ADC730C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3057-FF0D-4A36-B120-81BBB684DB7D}" type="datetime1">
              <a:rPr lang="th-TH" smtClean="0"/>
              <a:t>30/04/66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759A280D-9044-D124-6DBC-928AC4A36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D71967B8-1B94-00EC-B447-B1EA35AC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260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D03F20C-CC73-A58A-C326-E85794646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ABB98A28-7872-D9A6-C3D1-B4735AF20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F153-05FD-4B5F-ACC6-37FF3F27EB56}" type="datetime1">
              <a:rPr lang="th-TH" smtClean="0"/>
              <a:t>30/04/66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0D69573D-1774-C4A9-678C-5C65749B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55B97CC1-5FE4-5C6B-A8A7-E1C38EE6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290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8719F21D-8700-287E-70BB-B5A7473ED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E676-7137-48C1-BAAB-543BBD4E66E4}" type="datetime1">
              <a:rPr lang="th-TH" smtClean="0"/>
              <a:t>30/04/66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0725DEBF-2DC0-8404-127D-25EC66E91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7C5691A-870A-9085-C75F-DBD25317A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108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A8FFFDC-D5F8-E293-80CD-28C08F56A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7487F2C-8AE8-5A26-BBB4-BA5FD4763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D89DD336-07B6-51F6-5EBA-E3C4116F0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D12E481-B59D-A4EE-29A3-CAA61D365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8689-71BF-496C-AE0A-8C1C860D0CBB}" type="datetime1">
              <a:rPr lang="th-TH" smtClean="0"/>
              <a:t>30/04/66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F50D79A-C65C-D861-7EEB-EBC9C5BC6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B43F41F-D480-5520-0327-96BA48E0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080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F2DD7B0-C961-1AE5-F117-370B58C6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9E9026CE-9BD3-862F-9323-BF94B6DF29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61C5313-AAAD-981F-F9CC-4069634F2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C718364-F3D7-F135-2D2C-9F6373FC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5FB3-1264-4139-AE30-86B8B5A203F8}" type="datetime1">
              <a:rPr lang="th-TH" smtClean="0"/>
              <a:t>30/04/66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25411C6-F0B1-533A-454D-1D33A7E04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C0C2A74-EBCF-07A5-51FA-B5DABE4C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714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3507D2A8-595F-2F3C-7B16-3C16B2E50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FAB12A1F-D813-9A32-A881-B4AEC3E19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5155D60-3955-EBDF-62CD-0365259BB1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A2555-6D98-4FAC-9477-55E0525F6816}" type="datetime1">
              <a:rPr lang="th-TH" smtClean="0"/>
              <a:t>30/04/66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9D949D4-19E8-FE0E-6FE7-B46528463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3E1AD19-7BAD-7A97-2531-D4B2C9410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909B2-8A3B-4C6D-8466-4710196883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957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rive.google.com/drive/folders/1Fos3arI3REKtvCUlwBDkSW0LiNIMaA2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rive.google.com/drive/folders/1VlgcSRsTOkZvMU5gACwcvDfhepQWCDqk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cwie.psu.ac.th/description-wil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cte.wu.ac.th/s.php?i=30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IB2GEMPBnikX4tMAnO8Bue9QOK8H54eq?usp=sharing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drive.google.com/drive/folders/1RBbuZ04TaOAV-4cnD-k4dXIwLG5Tz_FS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s://so03.tci-thaijo.org/index.php/journal-la/article/view/236087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ubu.ac.th/web/files_up/00046f2019071017175890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เนื้อหา 4">
            <a:extLst>
              <a:ext uri="{FF2B5EF4-FFF2-40B4-BE49-F238E27FC236}">
                <a16:creationId xmlns:a16="http://schemas.microsoft.com/office/drawing/2014/main" id="{38452B02-E0F7-52F7-C21B-F80BE5C1F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5" y="43536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ตัวแทนหลักสูตร/สาขาวิชานำเสนอการ</a:t>
            </a:r>
            <a:r>
              <a:rPr lang="th-TH" sz="4000" b="1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วิเคราะห์ข้อมูลต่างๆ เพื่อนำมาทำหลักสูตร เช่น </a:t>
            </a:r>
            <a:r>
              <a:rPr lang="en-US" sz="4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stakeholders’ needs, skills mapping </a:t>
            </a:r>
            <a:r>
              <a:rPr lang="th-TH" sz="4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การเขียนผลลัพธ์การเรียนรู้ระดับหลักสูตร (</a:t>
            </a:r>
            <a:r>
              <a:rPr lang="en-US" sz="4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Writing Program Learning Outcomes</a:t>
            </a:r>
            <a:r>
              <a:rPr lang="th-TH" sz="4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) ของหลักสูตร </a:t>
            </a:r>
            <a:r>
              <a:rPr lang="en-US" sz="4000" b="1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(</a:t>
            </a:r>
            <a:r>
              <a:rPr lang="th-TH" sz="4000" b="1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รอบที่ 1</a:t>
            </a:r>
            <a:r>
              <a:rPr lang="en-US" sz="4000" b="1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: 11 </a:t>
            </a:r>
            <a:r>
              <a:rPr lang="th-TH" sz="4000" b="1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ประเด็นย่อย</a:t>
            </a:r>
            <a:r>
              <a:rPr lang="th-TH" sz="4000" b="1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) </a:t>
            </a:r>
          </a:p>
          <a:p>
            <a:pPr marL="0" indent="0">
              <a:buNone/>
            </a:pPr>
            <a:r>
              <a:rPr lang="th-TH" sz="4000" b="1" dirty="0">
                <a:solidFill>
                  <a:srgbClr val="FF0000"/>
                </a:solidFill>
                <a:cs typeface="TH SarabunPSK" panose="020B0500040200020003" pitchFamily="34" charset="-34"/>
              </a:rPr>
              <a:t>(สามารถลบ </a:t>
            </a:r>
            <a:r>
              <a:rPr lang="en-US" sz="4000" b="1" dirty="0">
                <a:solidFill>
                  <a:srgbClr val="FF0000"/>
                </a:solidFill>
                <a:cs typeface="TH SarabunPSK" panose="020B0500040200020003" pitchFamily="34" charset="-34"/>
              </a:rPr>
              <a:t>slide </a:t>
            </a:r>
            <a:r>
              <a:rPr lang="th-TH" sz="4000" b="1" dirty="0">
                <a:solidFill>
                  <a:srgbClr val="FF0000"/>
                </a:solidFill>
                <a:cs typeface="TH SarabunPSK" panose="020B0500040200020003" pitchFamily="34" charset="-34"/>
              </a:rPr>
              <a:t>ตัวอย่าง</a:t>
            </a:r>
            <a:r>
              <a:rPr lang="en-US" sz="4000" b="1" dirty="0">
                <a:solidFill>
                  <a:srgbClr val="FF0000"/>
                </a:solidFill>
                <a:cs typeface="TH SarabunPSK" panose="020B0500040200020003" pitchFamily="34" charset="-34"/>
              </a:rPr>
              <a:t>/</a:t>
            </a:r>
            <a:r>
              <a:rPr lang="th-TH" sz="4000" b="1" dirty="0">
                <a:solidFill>
                  <a:srgbClr val="FF0000"/>
                </a:solidFill>
                <a:cs typeface="TH SarabunPSK" panose="020B0500040200020003" pitchFamily="34" charset="-34"/>
              </a:rPr>
              <a:t>ข้อแนะนำ (ที่มีสัญลักษณ์เครื่องหมาย </a:t>
            </a:r>
          </a:p>
          <a:p>
            <a:pPr marL="0" indent="0">
              <a:buNone/>
            </a:pPr>
            <a:r>
              <a:rPr lang="th-TH" sz="4000" b="1" dirty="0">
                <a:solidFill>
                  <a:srgbClr val="FF0000"/>
                </a:solidFill>
                <a:cs typeface="TH SarabunPSK" panose="020B0500040200020003" pitchFamily="34" charset="-34"/>
              </a:rPr>
              <a:t>และจัดรูปแบบ ตกแต่ง </a:t>
            </a:r>
            <a:r>
              <a:rPr lang="en-US" sz="4000" b="1" dirty="0">
                <a:solidFill>
                  <a:srgbClr val="FF0000"/>
                </a:solidFill>
                <a:cs typeface="TH SarabunPSK" panose="020B0500040200020003" pitchFamily="34" charset="-34"/>
              </a:rPr>
              <a:t>Template</a:t>
            </a:r>
            <a:r>
              <a:rPr lang="th-TH" sz="4000" b="1" dirty="0">
                <a:solidFill>
                  <a:srgbClr val="FF0000"/>
                </a:solidFill>
                <a:cs typeface="TH SarabunPSK" panose="020B0500040200020003" pitchFamily="34" charset="-34"/>
              </a:rPr>
              <a:t> ได้ตามเหมาะสม</a:t>
            </a:r>
            <a:r>
              <a:rPr lang="en-US" sz="4000" b="1" dirty="0">
                <a:solidFill>
                  <a:srgbClr val="FF0000"/>
                </a:solidFill>
                <a:cs typeface="TH SarabunPSK" panose="020B0500040200020003" pitchFamily="34" charset="-34"/>
              </a:rPr>
              <a:t> </a:t>
            </a:r>
            <a:r>
              <a:rPr lang="th-TH" sz="4000" b="1" dirty="0">
                <a:solidFill>
                  <a:srgbClr val="7030A0"/>
                </a:solidFill>
                <a:cs typeface="TH SarabunPSK" panose="020B0500040200020003" pitchFamily="34" charset="-34"/>
              </a:rPr>
              <a:t>และสามารถลบข้อความตัวอักษรสีม่วงที่เขียนอธิบายเพิ่มได้)</a:t>
            </a: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0AC37A3-FE35-A2C1-B228-9550C1F9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1</a:t>
            </a:fld>
            <a:endParaRPr lang="th-TH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DCE21369-1ADD-4DAF-B67D-6A667768D8DC}"/>
              </a:ext>
            </a:extLst>
          </p:cNvPr>
          <p:cNvSpPr/>
          <p:nvPr/>
        </p:nvSpPr>
        <p:spPr>
          <a:xfrm>
            <a:off x="1063690" y="4843738"/>
            <a:ext cx="10215465" cy="14555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ขอความร่วมมือหลักสูตร</a:t>
            </a:r>
            <a:r>
              <a:rPr lang="th-TH" sz="3200" b="1" u="sng" dirty="0">
                <a:solidFill>
                  <a:srgbClr val="7030A0"/>
                </a:solidFill>
              </a:rPr>
              <a:t>ส่งไฟล์นำเสนอ </a:t>
            </a:r>
            <a:r>
              <a:rPr lang="en-US" sz="3200" b="1" u="sng" dirty="0">
                <a:solidFill>
                  <a:srgbClr val="7030A0"/>
                </a:solidFill>
              </a:rPr>
              <a:t>[PDF] 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ให้กับเลขานุการล่วงหน้า</a:t>
            </a:r>
          </a:p>
          <a:p>
            <a:pPr algn="ctr"/>
            <a:r>
              <a:rPr lang="th-TH" sz="3200" b="1" u="sng" dirty="0">
                <a:solidFill>
                  <a:srgbClr val="7030A0"/>
                </a:solidFill>
              </a:rPr>
              <a:t>อย่างน้อย 2 วัน</a:t>
            </a:r>
          </a:p>
          <a:p>
            <a:pPr algn="ctr"/>
            <a:endParaRPr lang="th-TH" sz="3200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21E1F7-64FE-09E0-114B-AB1A3F5C0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57" y="2334582"/>
            <a:ext cx="1262842" cy="126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55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5B792AB-3EB2-3E7B-D82D-B9D3AD7F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Ex. </a:t>
            </a:r>
            <a:r>
              <a:rPr lang="th-TH" dirty="0"/>
              <a:t>ระดับคณะวิชาวิทยาศาสตร์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97BB606-1527-A670-00C4-7280507C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10</a:t>
            </a:fld>
            <a:endParaRPr lang="th-TH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22A1B5A-30F0-D7BA-6F3A-474A5E2BC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572" y="1324943"/>
            <a:ext cx="7641045" cy="5396531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74CDE5-4E12-8B45-3DBD-BF60B666F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158" y="49616"/>
            <a:ext cx="1262842" cy="126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26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59184-7D5F-A19A-3F7A-543AB8282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6139"/>
            <a:ext cx="10515600" cy="1325563"/>
          </a:xfrm>
        </p:spPr>
        <p:txBody>
          <a:bodyPr>
            <a:normAutofit/>
          </a:bodyPr>
          <a:lstStyle/>
          <a:p>
            <a:r>
              <a:rPr lang="th-TH" sz="3600" dirty="0"/>
              <a:t>ตัวอย่างปรัชญาของหลักสูตรครุศาสตร์อุตสาหกรรมบัณฑิต สาขาวิชาเทคโนโลยีอุตสาหกรรม คณะครุศาสตร์อุตสาหกรรมและเทคโนโลยี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E9DC8-3858-E0A4-F42C-E405AED81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600" cy="41028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3200" dirty="0"/>
              <a:t>หลักสูตรมุ่งเน้นผลิตนักเทคโนโลยีอุตสาหกรรม</a:t>
            </a:r>
            <a:r>
              <a:rPr lang="en-US" sz="3200" dirty="0"/>
              <a:t> </a:t>
            </a:r>
            <a:r>
              <a:rPr lang="th-TH" sz="3200" dirty="0"/>
              <a:t>ระดับปริญญาตรีที่มีสมรรถนะพหุทักษะ (</a:t>
            </a:r>
            <a:r>
              <a:rPr lang="en-US" sz="3200" dirty="0"/>
              <a:t>Multi-skill) </a:t>
            </a:r>
            <a:r>
              <a:rPr lang="th-TH" sz="3200" dirty="0"/>
              <a:t>รองรับเทคโนโลยีอุตสาหกรรมในอนาคตและความต้องการของภาคอุตสาหกรรม หลักสูตรได้มุ่งเน้นฝึกทักษะการลงมือปฏิบัติจริง (</a:t>
            </a:r>
            <a:r>
              <a:rPr lang="en-US" sz="3200" dirty="0"/>
              <a:t>Hands on) </a:t>
            </a:r>
            <a:r>
              <a:rPr lang="th-TH" sz="3200" dirty="0"/>
              <a:t>มีกระบวนการจัดการเรียนรู้ผสมผสานระหว่างสถานศึกษาและสถานประกอบการผ่านการเรียนรู้แบบบูรณาการการเรียนรู้ร่วมกับการทำงาน (</a:t>
            </a:r>
            <a:r>
              <a:rPr lang="en-US" sz="3200" dirty="0"/>
              <a:t>Work Integrated Learning, </a:t>
            </a:r>
            <a:r>
              <a:rPr lang="en-US" sz="3200" dirty="0" err="1"/>
              <a:t>WiL</a:t>
            </a:r>
            <a:r>
              <a:rPr lang="en-US" sz="3200" dirty="0"/>
              <a:t>) </a:t>
            </a:r>
            <a:r>
              <a:rPr lang="th-TH" sz="3200" dirty="0"/>
              <a:t>ที่จะสามารถผลิตบัณฑิตให้เป็นบัณฑิตพร้อมใช้ ที่มีสมรรถนะตรงกับอุตสาหกรรม มีคุณธรรม จริยธรรม มีคุณสมบัติที่พึงประสงค์ มีความสามารถที่จะค้นคว้าหาความรู้เพิ่มเติมและการใช้ความรู้ในการปรับปรุงและพัฒนางานสามารถที่จะปรับตัวเข้ากับสังคม และสถานการณ์ทั้งปัจจุบันและอนาคตสอดคล้องกับแผนพัฒนาเศรษฐกิจของสังคมแห่งชาติและแผนการศึกษาแห่งชาติในการผลิตและพัฒนากำลังคนในด้านวิชาชีพระดับเทคโนโลยี</a:t>
            </a:r>
            <a:r>
              <a:rPr lang="th-TH" sz="3200" dirty="0" err="1"/>
              <a:t>อุต</a:t>
            </a:r>
            <a:r>
              <a:rPr lang="th-TH" sz="3200" dirty="0"/>
              <a:t>สากรรมของประเทศ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71083-A6A2-7560-F077-F09474234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11</a:t>
            </a:fld>
            <a:endParaRPr 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7263E3-93EE-BEA8-FCA9-4BE2FCC19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158" y="0"/>
            <a:ext cx="1262842" cy="126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7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C5D9DEB-E69E-0CD5-5D6D-DCC5B1C5F4E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dirty="0"/>
              <a:t>3. ระดับหลักสูตร</a:t>
            </a:r>
          </a:p>
        </p:txBody>
      </p:sp>
      <p:graphicFrame>
        <p:nvGraphicFramePr>
          <p:cNvPr id="7" name="ตาราง 7">
            <a:extLst>
              <a:ext uri="{FF2B5EF4-FFF2-40B4-BE49-F238E27FC236}">
                <a16:creationId xmlns:a16="http://schemas.microsoft.com/office/drawing/2014/main" id="{A5760FE4-0819-93CC-ED54-48BD393004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678509"/>
              </p:ext>
            </p:extLst>
          </p:nvPr>
        </p:nvGraphicFramePr>
        <p:xfrm>
          <a:off x="838200" y="1817500"/>
          <a:ext cx="10515600" cy="4641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089">
                  <a:extLst>
                    <a:ext uri="{9D8B030D-6E8A-4147-A177-3AD203B41FA5}">
                      <a16:colId xmlns:a16="http://schemas.microsoft.com/office/drawing/2014/main" val="514877348"/>
                    </a:ext>
                  </a:extLst>
                </a:gridCol>
                <a:gridCol w="8649511">
                  <a:extLst>
                    <a:ext uri="{9D8B030D-6E8A-4147-A177-3AD203B41FA5}">
                      <a16:colId xmlns:a16="http://schemas.microsoft.com/office/drawing/2014/main" val="2349926759"/>
                    </a:ext>
                  </a:extLst>
                </a:gridCol>
              </a:tblGrid>
              <a:tr h="526285">
                <a:tc>
                  <a:txBody>
                    <a:bodyPr/>
                    <a:lstStyle/>
                    <a:p>
                      <a:r>
                        <a:rPr lang="th-TH" dirty="0"/>
                        <a:t>วิสัยทัศน์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563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พันธกิจ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(1)</a:t>
                      </a:r>
                    </a:p>
                    <a:p>
                      <a:r>
                        <a:rPr lang="th-TH" dirty="0"/>
                        <a:t>(2)</a:t>
                      </a:r>
                    </a:p>
                    <a:p>
                      <a:r>
                        <a:rPr lang="th-TH" dirty="0"/>
                        <a:t>(3)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332572"/>
                  </a:ext>
                </a:extLst>
              </a:tr>
              <a:tr h="373393">
                <a:tc>
                  <a:txBody>
                    <a:bodyPr/>
                    <a:lstStyle/>
                    <a:p>
                      <a:r>
                        <a:rPr lang="th-TH" dirty="0" err="1"/>
                        <a:t>อัต</a:t>
                      </a:r>
                      <a:r>
                        <a:rPr lang="th-TH" dirty="0"/>
                        <a:t>ลักษณ์บัณฑิต </a:t>
                      </a:r>
                      <a:r>
                        <a:rPr lang="en-US" dirty="0"/>
                        <a:t>(Graduate Attributes: GA)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i="1" dirty="0">
                          <a:solidFill>
                            <a:srgbClr val="7030A0"/>
                          </a:solidFill>
                        </a:rPr>
                        <a:t>การกำหนดอ</a:t>
                      </a:r>
                      <a:r>
                        <a:rPr lang="th-TH" i="1" dirty="0" err="1">
                          <a:solidFill>
                            <a:srgbClr val="7030A0"/>
                          </a:solidFill>
                        </a:rPr>
                        <a:t>ัตลั</a:t>
                      </a:r>
                      <a:r>
                        <a:rPr lang="th-TH" i="1" dirty="0">
                          <a:solidFill>
                            <a:srgbClr val="7030A0"/>
                          </a:solidFill>
                        </a:rPr>
                        <a:t>กษณะอันพึงประสงค์ของบัณฑิตที่จบในหลักสูตรว่าควรมีลักษณะเด่นใดบ้าง หรือควรมีลักษณะอันพึงประสงค์อย่างไรบ้าง โดยกำหนดจากผลสรุปของ </a:t>
                      </a:r>
                      <a:r>
                        <a:rPr lang="en-US" i="1" dirty="0">
                          <a:solidFill>
                            <a:srgbClr val="7030A0"/>
                          </a:solidFill>
                        </a:rPr>
                        <a:t>Stakeholder’s needs </a:t>
                      </a:r>
                      <a:r>
                        <a:rPr lang="th-TH" i="1" dirty="0">
                          <a:solidFill>
                            <a:srgbClr val="7030A0"/>
                          </a:solidFill>
                        </a:rPr>
                        <a:t>ในแต่ละด้าน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th-TH" i="1" dirty="0">
                          <a:solidFill>
                            <a:srgbClr val="7030A0"/>
                          </a:solidFill>
                          <a:highlight>
                            <a:srgbClr val="FFFF00"/>
                          </a:highlight>
                        </a:rPr>
                        <a:t>สามารถดูตัวอย่างได้จาก </a:t>
                      </a:r>
                      <a:r>
                        <a:rPr lang="en-US" i="1" dirty="0">
                          <a:solidFill>
                            <a:srgbClr val="7030A0"/>
                          </a:solidFill>
                          <a:highlight>
                            <a:srgbClr val="FFFF00"/>
                          </a:highlight>
                        </a:rPr>
                        <a:t>Slide </a:t>
                      </a:r>
                      <a:r>
                        <a:rPr lang="th-TH" i="1" dirty="0">
                          <a:solidFill>
                            <a:srgbClr val="7030A0"/>
                          </a:solidFill>
                          <a:highlight>
                            <a:srgbClr val="FFFF00"/>
                          </a:highlight>
                        </a:rPr>
                        <a:t>แนบท้าย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97632"/>
                  </a:ext>
                </a:extLst>
              </a:tr>
              <a:tr h="835646">
                <a:tc>
                  <a:txBody>
                    <a:bodyPr/>
                    <a:lstStyle/>
                    <a:p>
                      <a:r>
                        <a:rPr lang="th-TH" dirty="0"/>
                        <a:t>ปรัญญาการศึกษา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694186"/>
                  </a:ext>
                </a:extLst>
              </a:tr>
            </a:tbl>
          </a:graphicData>
        </a:graphic>
      </p:graphicFrame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730B453-FD43-341A-2A16-56565DF59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1639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FF8EF1-A5E9-E847-DB3D-8674148648F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z="4000" b="1" dirty="0">
                <a:solidFill>
                  <a:srgbClr val="0070C0"/>
                </a:solidFill>
                <a:cs typeface="+mn-cs"/>
              </a:rPr>
              <a:t>4. วัตถุประสงค์ของหลักสูตร</a:t>
            </a:r>
            <a:r>
              <a:rPr lang="en-US" sz="4000" b="1" dirty="0">
                <a:solidFill>
                  <a:srgbClr val="0070C0"/>
                </a:solidFill>
                <a:cs typeface="+mn-cs"/>
              </a:rPr>
              <a:t> </a:t>
            </a:r>
            <a:r>
              <a:rPr lang="th-TH" sz="4000" b="1" dirty="0">
                <a:solidFill>
                  <a:srgbClr val="0070C0"/>
                </a:solidFill>
                <a:cs typeface="+mn-cs"/>
              </a:rPr>
              <a:t>(ให้ </a:t>
            </a:r>
            <a:r>
              <a:rPr lang="en-US" sz="4000" b="1" dirty="0">
                <a:solidFill>
                  <a:srgbClr val="0070C0"/>
                </a:solidFill>
                <a:cs typeface="+mn-cs"/>
              </a:rPr>
              <a:t>Hi</a:t>
            </a:r>
            <a:r>
              <a:rPr lang="th-TH" sz="4000" b="1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sz="4000" b="1" dirty="0">
                <a:solidFill>
                  <a:srgbClr val="0070C0"/>
                </a:solidFill>
                <a:cs typeface="+mn-cs"/>
              </a:rPr>
              <a:t>light </a:t>
            </a:r>
            <a:r>
              <a:rPr lang="th-TH" sz="4000" b="1" dirty="0">
                <a:solidFill>
                  <a:srgbClr val="0070C0"/>
                </a:solidFill>
                <a:cs typeface="+mn-cs"/>
              </a:rPr>
              <a:t>เฉพาะข้อความที่แตกต่าง)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04EFC4-F493-14A8-6627-EB715D50F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th-TH" b="1" dirty="0">
                <a:solidFill>
                  <a:srgbClr val="7030A0"/>
                </a:solidFill>
              </a:rPr>
              <a:t>วัตถุประสงค์ของหลักสูตร</a:t>
            </a:r>
            <a:r>
              <a:rPr lang="th-TH" b="1" dirty="0">
                <a:solidFill>
                  <a:srgbClr val="C00000"/>
                </a:solidFill>
              </a:rPr>
              <a:t>ก่อนปรับปรุง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C0464-AF4F-5A11-DF27-7F4F1BADD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th-TH" b="1" dirty="0">
                <a:solidFill>
                  <a:srgbClr val="7030A0"/>
                </a:solidFill>
              </a:rPr>
              <a:t>วัตถุประสงค์ของหลักสูตรที่</a:t>
            </a:r>
            <a:r>
              <a:rPr lang="th-TH" b="1" dirty="0">
                <a:solidFill>
                  <a:srgbClr val="C00000"/>
                </a:solidFill>
              </a:rPr>
              <a:t>ปรับปรุงใหม่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13F9DD7C-C237-CF6D-A062-2A1F967F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9067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8A34B42-3E89-0C74-6734-F77D4958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305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h-TH" dirty="0"/>
              <a:t>จุดเด่นหรือจุดเน้นของหลักสูตรใหม่</a:t>
            </a:r>
            <a:r>
              <a:rPr lang="en-US" dirty="0"/>
              <a:t>/</a:t>
            </a:r>
            <a:r>
              <a:rPr lang="th-TH" dirty="0"/>
              <a:t>ปรับปรุงที่สร้างความสามารถในการแข่งขัน</a:t>
            </a:r>
            <a:br>
              <a:rPr lang="th-TH" dirty="0"/>
            </a:br>
            <a:br>
              <a:rPr lang="th-TH" dirty="0"/>
            </a:b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B13E265-A665-962F-0C90-778B36D90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i="1" dirty="0">
                <a:solidFill>
                  <a:srgbClr val="7030A0"/>
                </a:solidFill>
              </a:rPr>
              <a:t>ความโดดเด่น</a:t>
            </a:r>
            <a:r>
              <a:rPr lang="th-TH" sz="3600" i="1" dirty="0" err="1">
                <a:solidFill>
                  <a:srgbClr val="7030A0"/>
                </a:solidFill>
              </a:rPr>
              <a:t>หร</a:t>
            </a:r>
            <a:r>
              <a:rPr lang="th-TH" sz="3600" i="1" dirty="0">
                <a:solidFill>
                  <a:srgbClr val="7030A0"/>
                </a:solidFill>
              </a:rPr>
              <a:t>ืออ</a:t>
            </a:r>
            <a:r>
              <a:rPr lang="th-TH" sz="3600" i="1" dirty="0" err="1">
                <a:solidFill>
                  <a:srgbClr val="7030A0"/>
                </a:solidFill>
              </a:rPr>
              <a:t>ัต</a:t>
            </a:r>
            <a:r>
              <a:rPr lang="th-TH" sz="3600" i="1" dirty="0">
                <a:solidFill>
                  <a:srgbClr val="7030A0"/>
                </a:solidFill>
              </a:rPr>
              <a:t>ลักษณ์ของหลักสูตรเป็นอย่างไร แตกต่างจากหลักสูตรเดียวกันนี้ใน สถาบันอื่นอย่างไร) อาทิเช่น </a:t>
            </a:r>
            <a:r>
              <a:rPr lang="th-TH" sz="3600" i="1" u="sng" dirty="0">
                <a:solidFill>
                  <a:srgbClr val="7030A0"/>
                </a:solidFill>
              </a:rPr>
              <a:t>การบูรณาการกับหลักสูตรอื่น งานวิจัยของสาขาที่เกี่ยวข้อง ความร่วมมือกับหน่วยงานภายนอก</a:t>
            </a:r>
            <a:r>
              <a:rPr lang="en-US" sz="3600" i="1" u="sng" dirty="0">
                <a:solidFill>
                  <a:srgbClr val="7030A0"/>
                </a:solidFill>
              </a:rPr>
              <a:t> </a:t>
            </a:r>
            <a:r>
              <a:rPr lang="th-TH" sz="3600" i="1" u="sng" dirty="0">
                <a:solidFill>
                  <a:srgbClr val="7030A0"/>
                </a:solidFill>
              </a:rPr>
              <a:t>ภาคอุตสาหกรรม เป็นต้น</a:t>
            </a:r>
            <a:endParaRPr lang="en-US" sz="3600" i="1" u="sng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3600" i="1" u="sng" dirty="0">
              <a:solidFill>
                <a:srgbClr val="7030A0"/>
              </a:solidFill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403EC4A-021A-5CD8-9DF4-7B6557FED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14</a:t>
            </a:fld>
            <a:endParaRPr lang="th-TH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4C157B-FF2C-FC8B-70B9-AEA894DFD429}"/>
              </a:ext>
            </a:extLst>
          </p:cNvPr>
          <p:cNvSpPr/>
          <p:nvPr/>
        </p:nvSpPr>
        <p:spPr>
          <a:xfrm>
            <a:off x="533400" y="3897086"/>
            <a:ext cx="11364686" cy="250995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>
                <a:solidFill>
                  <a:schemeClr val="tx1"/>
                </a:solidFill>
              </a:rPr>
              <a:t>สามารถดูเอกสารแนบชื่อไฟล์ </a:t>
            </a:r>
            <a:endParaRPr lang="en-US" sz="3200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th-TH" sz="3200" dirty="0">
                <a:solidFill>
                  <a:schemeClr val="tx1"/>
                </a:solidFill>
              </a:rPr>
              <a:t>ไฟล์ </a:t>
            </a:r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th-TH" sz="3200" dirty="0">
                <a:solidFill>
                  <a:schemeClr val="tx1"/>
                </a:solidFill>
              </a:rPr>
              <a:t>ตัวอย่างการพัฒนาหลักสูตรการสร้างกำลังคนที่มีสมรรถนะเพื่อตอบโจทย์ภาคการผลิต</a:t>
            </a:r>
            <a:r>
              <a:rPr lang="en-US" sz="3200" dirty="0">
                <a:solidFill>
                  <a:schemeClr val="tx1"/>
                </a:solidFill>
              </a:rPr>
              <a:t>”</a:t>
            </a:r>
            <a:r>
              <a:rPr lang="th-TH" sz="3200" dirty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th-TH" sz="3200" dirty="0">
                <a:solidFill>
                  <a:schemeClr val="tx1"/>
                </a:solidFill>
              </a:rPr>
              <a:t>ไฟล์ </a:t>
            </a:r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th-TH" sz="3200" dirty="0">
                <a:solidFill>
                  <a:schemeClr val="tx1"/>
                </a:solidFill>
              </a:rPr>
              <a:t>ตัวอย่างการออกแบบและพัฒนาหลักสูตรร่วมกับภาคอุตสาหกรรมและสอนเป็นโมดูล</a:t>
            </a:r>
            <a:r>
              <a:rPr lang="en-US" sz="3200" dirty="0">
                <a:solidFill>
                  <a:schemeClr val="tx1"/>
                </a:solidFill>
              </a:rPr>
              <a:t>” </a:t>
            </a:r>
          </a:p>
          <a:p>
            <a:pPr marL="514350" indent="-514350">
              <a:buAutoNum type="arabicPeriod"/>
            </a:pPr>
            <a:r>
              <a:rPr lang="th-TH" sz="3200" dirty="0">
                <a:solidFill>
                  <a:schemeClr val="tx1"/>
                </a:solidFill>
              </a:rPr>
              <a:t>ไฟล์ </a:t>
            </a:r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th-TH" sz="3200" dirty="0">
                <a:solidFill>
                  <a:schemeClr val="tx1"/>
                </a:solidFill>
              </a:rPr>
              <a:t>การพัฒนาหลักสูตรข้ามศาสตร์</a:t>
            </a:r>
            <a:r>
              <a:rPr lang="en-US" sz="3200" dirty="0">
                <a:solidFill>
                  <a:schemeClr val="tx1"/>
                </a:solidFill>
              </a:rPr>
              <a:t>”</a:t>
            </a:r>
            <a:r>
              <a:rPr lang="th-TH" sz="3200" dirty="0">
                <a:solidFill>
                  <a:schemeClr val="tx1"/>
                </a:solidFill>
              </a:rPr>
              <a:t> ประกอบ</a:t>
            </a:r>
          </a:p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27C097-0976-C196-C3E8-2B86DA499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14" y="131762"/>
            <a:ext cx="925386" cy="9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58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7C10-DC1C-E18A-275C-DF7E360CD0C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/>
              <a:t>5. จุดเด่นหรือจุดเน้นของหลักสูตรใหม่</a:t>
            </a:r>
            <a:r>
              <a:rPr lang="en-US" dirty="0"/>
              <a:t>/</a:t>
            </a:r>
            <a:r>
              <a:rPr lang="th-TH" dirty="0"/>
              <a:t>ปรับปรุงที่สร้างความสามารถในการแข่งขัน(กรณีหลักสูตรใหม่)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F93BA-6226-566F-94B9-1E5D31CAB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i="1" dirty="0">
                <a:solidFill>
                  <a:srgbClr val="7030A0"/>
                </a:solidFill>
              </a:rPr>
              <a:t>อธิบายเนื้อหาที่สะท้อนให้เห็นความแตกต่าง ความใหม่ ความโดดเด่นที่ต่างจากหลักสูตรเดิม และที่เด่นจากหลักสูตรเดียวกัน หรือหลักสูตรที่คล้ายกันที่ทำการเปิดสอนในสถาบันอื่น </a:t>
            </a:r>
            <a:endParaRPr lang="en-US" sz="3200" i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D8DC9-EFC5-0806-4430-DD5AB0864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0075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C1497-8277-838F-23BD-2C71A93FB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68910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br>
              <a:rPr lang="th-TH" sz="3200" dirty="0"/>
            </a:br>
            <a:r>
              <a:rPr lang="th-TH" sz="3200" dirty="0"/>
              <a:t>6. สิ่งที่แตกต่างจากหลักสูตรเดิม (กรณีหลักสูตรปรับปรุง)  หรือลักษณะเด่นของหลักสูตร (กรณีหลักสูตรใหม่)</a:t>
            </a:r>
            <a:r>
              <a:rPr lang="en-US" sz="3200" dirty="0"/>
              <a:t> </a:t>
            </a:r>
            <a:r>
              <a:rPr lang="th-TH" sz="3200" dirty="0"/>
              <a:t>ให้ติ๊ก เครื่องหมาย </a:t>
            </a:r>
            <a:r>
              <a:rPr lang="th-TH" sz="3200" dirty="0">
                <a:sym typeface="Wingdings 2" panose="05020102010507070707" pitchFamily="18" charset="2"/>
              </a:rPr>
              <a:t> ใน </a:t>
            </a:r>
            <a:r>
              <a:rPr lang="en-US" sz="3200" dirty="0">
                <a:sym typeface="Wingdings 2" panose="05020102010507070707" pitchFamily="18" charset="2"/>
              </a:rPr>
              <a:t> (</a:t>
            </a:r>
            <a:r>
              <a:rPr lang="th-TH" sz="3200" dirty="0">
                <a:sym typeface="Wingdings 2" panose="05020102010507070707" pitchFamily="18" charset="2"/>
              </a:rPr>
              <a:t>สามารถเลือกได้มากกว่า </a:t>
            </a:r>
            <a:r>
              <a:rPr lang="en-US" sz="3200" dirty="0">
                <a:sym typeface="Wingdings 2" panose="05020102010507070707" pitchFamily="18" charset="2"/>
              </a:rPr>
              <a:t>1 </a:t>
            </a:r>
            <a:r>
              <a:rPr lang="th-TH" sz="3200" dirty="0">
                <a:sym typeface="Wingdings 2" panose="05020102010507070707" pitchFamily="18" charset="2"/>
              </a:rPr>
              <a:t>ข้อ</a:t>
            </a:r>
            <a:r>
              <a:rPr lang="en-US" sz="3200" dirty="0">
                <a:sym typeface="Wingdings 2" panose="05020102010507070707" pitchFamily="18" charset="2"/>
              </a:rPr>
              <a:t>)</a:t>
            </a:r>
            <a:r>
              <a:rPr lang="th-TH" sz="3200" dirty="0">
                <a:sym typeface="Wingdings 2" panose="05020102010507070707" pitchFamily="18" charset="2"/>
              </a:rPr>
              <a:t>และโปรดเขียนอธิบายใน </a:t>
            </a:r>
            <a:r>
              <a:rPr lang="en-US" sz="3200" dirty="0">
                <a:sym typeface="Wingdings 2" panose="05020102010507070707" pitchFamily="18" charset="2"/>
              </a:rPr>
              <a:t>slide </a:t>
            </a:r>
            <a:r>
              <a:rPr lang="th-TH" sz="3200" dirty="0">
                <a:sym typeface="Wingdings 2" panose="05020102010507070707" pitchFamily="18" charset="2"/>
              </a:rPr>
              <a:t>ถัดไป</a:t>
            </a:r>
            <a:br>
              <a:rPr lang="th-TH" sz="3200" dirty="0"/>
            </a:br>
            <a:endParaRPr lang="en-US" sz="32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5EDE9BD-1BCC-2AC6-703C-1698C13BB6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18555"/>
              </p:ext>
            </p:extLst>
          </p:nvPr>
        </p:nvGraphicFramePr>
        <p:xfrm>
          <a:off x="838200" y="1825625"/>
          <a:ext cx="10515600" cy="39624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79171">
                  <a:extLst>
                    <a:ext uri="{9D8B030D-6E8A-4147-A177-3AD203B41FA5}">
                      <a16:colId xmlns:a16="http://schemas.microsoft.com/office/drawing/2014/main" val="904879713"/>
                    </a:ext>
                  </a:extLst>
                </a:gridCol>
                <a:gridCol w="8436429">
                  <a:extLst>
                    <a:ext uri="{9D8B030D-6E8A-4147-A177-3AD203B41FA5}">
                      <a16:colId xmlns:a16="http://schemas.microsoft.com/office/drawing/2014/main" val="1237197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คลิก </a:t>
                      </a:r>
                      <a:r>
                        <a:rPr lang="th-TH" dirty="0"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th-TH" dirty="0"/>
                        <a:t>ใน </a:t>
                      </a:r>
                      <a:r>
                        <a:rPr lang="th-TH" sz="2800" dirty="0">
                          <a:sym typeface="Wingdings 2" panose="05020102010507070707" pitchFamily="18" charset="2"/>
                        </a:rPr>
                        <a:t>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รายการ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01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ym typeface="Wingdings 2" panose="05020102010507070707" pitchFamily="18" charset="2"/>
                        </a:rPr>
                        <a:t>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เป็นการบูรณาการหลักสูตรหลายหลักสูตรรวมกัน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77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ym typeface="Wingdings 2" panose="05020102010507070707" pitchFamily="18" charset="2"/>
                        </a:rPr>
                        <a:t>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เป็นหลักสูตรที่ดำเนินการโดยร่วมมือกับสถานประกอบการหรือสถาบันการศึกษาอื่น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594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ym typeface="Wingdings 2" panose="05020102010507070707" pitchFamily="18" charset="2"/>
                        </a:rPr>
                        <a:t>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กระบวนการจัดการเรียนการสอนเน้นฝึกปฏิบัติ หรือ </a:t>
                      </a:r>
                      <a:r>
                        <a:rPr lang="en-US" dirty="0"/>
                        <a:t>WIL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408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ym typeface="Wingdings 2" panose="05020102010507070707" pitchFamily="18" charset="2"/>
                        </a:rPr>
                        <a:t>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เนื้อหาหลักสูตรที่สะท้อนความทันสมัย นวัตกรรม เทคโนโลยี และ/หรือการเปลี่ยนแปลงร่วมสมัย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595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ym typeface="Wingdings 2" panose="05020102010507070707" pitchFamily="18" charset="2"/>
                        </a:rPr>
                        <a:t>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มีการจัดการเรียนการสอนเป็นโมดูล โปรดระบุจำนวนโมดูล</a:t>
                      </a:r>
                      <a:r>
                        <a:rPr lang="en-US" dirty="0"/>
                        <a:t>______</a:t>
                      </a:r>
                      <a:r>
                        <a:rPr lang="th-TH" dirty="0"/>
                        <a:t>โมดูล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2000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7C021-1CA4-996A-C52B-456C532F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8614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A1E5-E91D-F74C-9749-AB1021B2BFA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dirty="0"/>
              <a:t>6.1 หลักสูตรได้ออกแบบให้มีการจัดการเรียนการสอนแบบโมดูลหรือไม่ อย่างไร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36D46-01AD-310D-22E7-26A4FD144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i="1" dirty="0" err="1">
                <a:solidFill>
                  <a:srgbClr val="7030A0"/>
                </a:solidFill>
              </a:rPr>
              <a:t>การทำ</a:t>
            </a:r>
            <a:r>
              <a:rPr lang="th-TH" sz="4000" i="1" dirty="0">
                <a:solidFill>
                  <a:srgbClr val="7030A0"/>
                </a:solidFill>
              </a:rPr>
              <a:t>หลักสูตรระยะสั้น </a:t>
            </a:r>
            <a:r>
              <a:rPr lang="en-US" sz="4000" i="1" dirty="0">
                <a:solidFill>
                  <a:srgbClr val="7030A0"/>
                </a:solidFill>
              </a:rPr>
              <a:t>Upskills, reskills, new skills </a:t>
            </a:r>
            <a:r>
              <a:rPr lang="th-TH" sz="4000" i="1" dirty="0">
                <a:solidFill>
                  <a:srgbClr val="7030A0"/>
                </a:solidFill>
              </a:rPr>
              <a:t>เพื่อรองรับ </a:t>
            </a:r>
            <a:r>
              <a:rPr lang="en-US" sz="4000" i="1" dirty="0">
                <a:solidFill>
                  <a:srgbClr val="7030A0"/>
                </a:solidFill>
              </a:rPr>
              <a:t>life long learning </a:t>
            </a:r>
            <a:r>
              <a:rPr lang="th-TH" sz="4000" i="1" dirty="0">
                <a:solidFill>
                  <a:srgbClr val="7030A0"/>
                </a:solidFill>
              </a:rPr>
              <a:t>การเรียนรู้ตลอดทุกช่วงวัย </a:t>
            </a:r>
          </a:p>
          <a:p>
            <a:pPr marL="0" indent="0">
              <a:buNone/>
            </a:pPr>
            <a:r>
              <a:rPr lang="th-TH" sz="4000" i="1" dirty="0">
                <a:solidFill>
                  <a:srgbClr val="7030A0"/>
                </a:solidFill>
              </a:rPr>
              <a:t>เลือกวิชาที่เจ๋งๆ ที่คนอื่น ก็สามารถมาเรียนได้</a:t>
            </a:r>
            <a:endParaRPr lang="en-US" sz="4000" i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D86FB-C396-F547-847D-CD410E719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5794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677D5A5-E6B7-4FFD-A48C-6BDE285F94A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dirty="0"/>
              <a:t>6.2 ข้อมูลชุดวิชา (</a:t>
            </a:r>
            <a:r>
              <a:rPr lang="en-US" dirty="0"/>
              <a:t>Module) </a:t>
            </a:r>
            <a:r>
              <a:rPr lang="th-TH" dirty="0"/>
              <a:t>ในหลักสูตร </a:t>
            </a:r>
            <a:endParaRPr lang="en-US" dirty="0"/>
          </a:p>
        </p:txBody>
      </p:sp>
      <p:graphicFrame>
        <p:nvGraphicFramePr>
          <p:cNvPr id="5" name="ตัวแทนเนื้อหา 4">
            <a:extLst>
              <a:ext uri="{FF2B5EF4-FFF2-40B4-BE49-F238E27FC236}">
                <a16:creationId xmlns:a16="http://schemas.microsoft.com/office/drawing/2014/main" id="{9CBD9305-4849-48C8-B688-35CD6623B1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931821"/>
              </p:ext>
            </p:extLst>
          </p:nvPr>
        </p:nvGraphicFramePr>
        <p:xfrm>
          <a:off x="769989" y="1979072"/>
          <a:ext cx="10995913" cy="40311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42378">
                  <a:extLst>
                    <a:ext uri="{9D8B030D-6E8A-4147-A177-3AD203B41FA5}">
                      <a16:colId xmlns:a16="http://schemas.microsoft.com/office/drawing/2014/main" val="4185671209"/>
                    </a:ext>
                  </a:extLst>
                </a:gridCol>
                <a:gridCol w="746449">
                  <a:extLst>
                    <a:ext uri="{9D8B030D-6E8A-4147-A177-3AD203B41FA5}">
                      <a16:colId xmlns:a16="http://schemas.microsoft.com/office/drawing/2014/main" val="791600606"/>
                    </a:ext>
                  </a:extLst>
                </a:gridCol>
                <a:gridCol w="2509688">
                  <a:extLst>
                    <a:ext uri="{9D8B030D-6E8A-4147-A177-3AD203B41FA5}">
                      <a16:colId xmlns:a16="http://schemas.microsoft.com/office/drawing/2014/main" val="1742811922"/>
                    </a:ext>
                  </a:extLst>
                </a:gridCol>
                <a:gridCol w="1704163">
                  <a:extLst>
                    <a:ext uri="{9D8B030D-6E8A-4147-A177-3AD203B41FA5}">
                      <a16:colId xmlns:a16="http://schemas.microsoft.com/office/drawing/2014/main" val="2962260700"/>
                    </a:ext>
                  </a:extLst>
                </a:gridCol>
                <a:gridCol w="1895018">
                  <a:extLst>
                    <a:ext uri="{9D8B030D-6E8A-4147-A177-3AD203B41FA5}">
                      <a16:colId xmlns:a16="http://schemas.microsoft.com/office/drawing/2014/main" val="1180338813"/>
                    </a:ext>
                  </a:extLst>
                </a:gridCol>
                <a:gridCol w="1598217">
                  <a:extLst>
                    <a:ext uri="{9D8B030D-6E8A-4147-A177-3AD203B41FA5}">
                      <a16:colId xmlns:a16="http://schemas.microsoft.com/office/drawing/2014/main" val="789522454"/>
                    </a:ext>
                  </a:extLst>
                </a:gridCol>
              </a:tblGrid>
              <a:tr h="1209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th-TH" sz="2400" dirty="0">
                          <a:effectLst/>
                        </a:rPr>
                        <a:t>รหัส - ชุดวิชา (</a:t>
                      </a:r>
                      <a:r>
                        <a:rPr lang="en-US" sz="2400" dirty="0">
                          <a:effectLst/>
                        </a:rPr>
                        <a:t>Module</a:t>
                      </a:r>
                      <a:r>
                        <a:rPr lang="th-TH" sz="24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th-TH" sz="2400" dirty="0">
                          <a:effectLst/>
                        </a:rPr>
                        <a:t>(ภาษาไทยและภาษาอังกฤษ)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th-TH" sz="2400" dirty="0">
                          <a:effectLst/>
                        </a:rPr>
                        <a:t> หน่วยกิต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th-TH" sz="2400" dirty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th-TH" sz="2400" dirty="0">
                          <a:effectLst/>
                        </a:rPr>
                        <a:t>คำอธิบายชุดวิชา (</a:t>
                      </a:r>
                      <a:r>
                        <a:rPr lang="en-US" sz="2400" dirty="0">
                          <a:effectLst/>
                        </a:rPr>
                        <a:t>Module</a:t>
                      </a:r>
                      <a:r>
                        <a:rPr lang="th-TH" sz="24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th-TH" sz="2400" dirty="0">
                          <a:effectLst/>
                        </a:rPr>
                        <a:t>ผลลัพธ์การเรียนรู้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th-TH" sz="2400" dirty="0">
                          <a:effectLst/>
                        </a:rPr>
                        <a:t>ของชุดวิชา (</a:t>
                      </a:r>
                      <a:r>
                        <a:rPr lang="en-US" sz="2400" dirty="0">
                          <a:effectLst/>
                        </a:rPr>
                        <a:t>Module</a:t>
                      </a:r>
                      <a:r>
                        <a:rPr lang="th-TH" sz="24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th-TH" sz="2400" dirty="0">
                          <a:effectLst/>
                        </a:rPr>
                        <a:t>กิจกรรม 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th-TH" sz="2400" dirty="0">
                          <a:effectLst/>
                        </a:rPr>
                        <a:t>การจัดการเรียนรู้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th-TH" sz="2400" dirty="0">
                          <a:effectLst/>
                        </a:rPr>
                        <a:t>วิธีการวัดและประเมินผล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6350566"/>
                  </a:ext>
                </a:extLst>
              </a:tr>
              <a:tr h="459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3358562"/>
                  </a:ext>
                </a:extLst>
              </a:tr>
              <a:tr h="459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0126467"/>
                  </a:ext>
                </a:extLst>
              </a:tr>
              <a:tr h="459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5343341"/>
                  </a:ext>
                </a:extLst>
              </a:tr>
              <a:tr h="459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6530809"/>
                  </a:ext>
                </a:extLst>
              </a:tr>
              <a:tr h="459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2469978"/>
                  </a:ext>
                </a:extLst>
              </a:tr>
              <a:tr h="459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7613068"/>
                  </a:ext>
                </a:extLst>
              </a:tr>
            </a:tbl>
          </a:graphicData>
        </a:graphic>
      </p:graphicFrame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E68AC69-C752-4D49-BDB3-1B597055F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18</a:t>
            </a:fld>
            <a:endParaRPr lang="th-TH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2EC743C-76E3-7F5A-4961-218F30120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9208" y="-634291"/>
            <a:ext cx="1278272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r>
              <a:rPr kumimoji="0" lang="th-TH" altLang="th-TH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ข้อมูลชุดวิชา (</a:t>
            </a:r>
            <a:r>
              <a:rPr kumimoji="0" lang="en-US" altLang="th-TH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Module</a:t>
            </a:r>
            <a:r>
              <a:rPr kumimoji="0" lang="th-TH" altLang="th-TH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ในหลักสูตร </a:t>
            </a:r>
            <a:endParaRPr kumimoji="0" lang="en-US" altLang="th-TH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en-US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5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C3B33-6C34-9561-5BEC-72F0CCDF8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FDBE9-4306-2829-1C1C-AF93E0564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/>
              <a:t>จัดเพื่อตอบ </a:t>
            </a:r>
            <a:r>
              <a:rPr lang="en-US" sz="3600" dirty="0"/>
              <a:t>Learning Outcome </a:t>
            </a:r>
            <a:r>
              <a:rPr lang="th-TH" sz="3600" dirty="0"/>
              <a:t>เดียวกัน</a:t>
            </a:r>
          </a:p>
          <a:p>
            <a:r>
              <a:rPr lang="th-TH" sz="3600" dirty="0"/>
              <a:t>เอารายวิชาเหล่านั้นมาเรียนในเวลาใกล้เคียงกัน</a:t>
            </a:r>
          </a:p>
          <a:p>
            <a:r>
              <a:rPr lang="th-TH" sz="3600" dirty="0"/>
              <a:t>สะดวกกับนักศึกษาที่จะลงทะเบียนเป็นชุดวิชาและเก็บเป็น </a:t>
            </a:r>
            <a:r>
              <a:rPr lang="en-US" sz="3600" dirty="0"/>
              <a:t>Credit bank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745FC-C6AC-0130-E4BD-FF76FA68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19</a:t>
            </a:fld>
            <a:endParaRPr lang="th-TH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6D85166F-44BA-48E5-BFD1-886119524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14" y="131762"/>
            <a:ext cx="925386" cy="9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07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A4C4F-446B-9551-4A45-6FF8485A1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ทิศทางของอุดมศึกษาในอนาคต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4CA80-D0E5-6F36-7131-03FFC7B8C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th-TH" sz="4000" b="1" dirty="0">
                <a:solidFill>
                  <a:srgbClr val="FF33CC"/>
                </a:solidFill>
              </a:rPr>
              <a:t>ในอนาคตคนจะเรียนรู้และทำงานไปด้วยได้ทักษะแล้วก็ออกไปทำงาน เมื่อต้องการทักษะเพิ่มขึ้น ก็กลับมาเรียนเพิ่มขึ้นได้เรื่อย ๆ </a:t>
            </a:r>
            <a:r>
              <a:rPr lang="en-US" sz="4000" b="1" dirty="0">
                <a:solidFill>
                  <a:srgbClr val="FF33CC"/>
                </a:solidFill>
              </a:rPr>
              <a:t>(education in parallel with work, with continuous loops of learning)</a:t>
            </a:r>
          </a:p>
          <a:p>
            <a:r>
              <a:rPr lang="th-TH" sz="4000" dirty="0">
                <a:solidFill>
                  <a:srgbClr val="0000FF"/>
                </a:solidFill>
              </a:rPr>
              <a:t>เป็นมหาวิทยาลัยเพื่อให้การเรียนรู้ตลอดชีวิต</a:t>
            </a:r>
          </a:p>
          <a:p>
            <a:r>
              <a:rPr lang="th-TH" sz="4000" dirty="0">
                <a:solidFill>
                  <a:schemeClr val="accent6">
                    <a:lumMod val="75000"/>
                  </a:schemeClr>
                </a:solidFill>
              </a:rPr>
              <a:t>ความสำเร็จในอนาคตไม่จำเป็นต้องมีปริญญาแต่ขึ้นกับการสร้างศักยภาพให้ผู้เรียนเอาความรู้ไปใช้ทำงานและประยุกต์กับสถานการณ์ใหม่ๆ ตอบโจทย์ทุกเป้าหมายของการใช้ชีวิตและในการขับเคลื่อนองค์กรและประเทศไปข้างหน้า</a:t>
            </a:r>
          </a:p>
          <a:p>
            <a:pPr marL="0" indent="0">
              <a:buNone/>
            </a:pPr>
            <a:r>
              <a:rPr lang="th-TH" sz="4000" dirty="0"/>
              <a:t>ศ</a:t>
            </a:r>
            <a:r>
              <a:rPr lang="en-US" sz="4000" dirty="0"/>
              <a:t>. </a:t>
            </a:r>
            <a:r>
              <a:rPr lang="th-TH" sz="4000" dirty="0"/>
              <a:t>คลินิกเกียรติคุณ น</a:t>
            </a:r>
            <a:r>
              <a:rPr lang="en-US" sz="4000" dirty="0"/>
              <a:t>.</a:t>
            </a:r>
            <a:r>
              <a:rPr lang="th-TH" sz="4000" dirty="0"/>
              <a:t>พ</a:t>
            </a:r>
            <a:r>
              <a:rPr lang="en-US" sz="4000" dirty="0"/>
              <a:t>. </a:t>
            </a:r>
            <a:r>
              <a:rPr lang="th-TH" sz="4000" dirty="0"/>
              <a:t>อุดม </a:t>
            </a:r>
            <a:r>
              <a:rPr lang="th-TH" sz="4000" dirty="0" err="1"/>
              <a:t>คเช</a:t>
            </a:r>
            <a:r>
              <a:rPr lang="th-TH" sz="4000" dirty="0"/>
              <a:t>นทร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86866-A87C-6452-E15F-3291CBD4B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2</a:t>
            </a:fld>
            <a:endParaRPr lang="th-TH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CA71ED3-131A-4AB9-A2E2-0EAE0A19F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14" y="131762"/>
            <a:ext cx="925386" cy="9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50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6EDFE-3197-E3F8-DD2E-BD177685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โมดูลละ </a:t>
            </a:r>
            <a:r>
              <a:rPr lang="en-US" dirty="0"/>
              <a:t>2-3 </a:t>
            </a:r>
            <a:r>
              <a:rPr lang="th-TH" dirty="0"/>
              <a:t>วิชา ตัวอย่างนี้มีจำนวนรายวิชามากเกินไป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8ABB2-5436-10AC-A957-E8B251E76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E5D8B-E94E-E6B7-666F-E7641A47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20</a:t>
            </a:fld>
            <a:endParaRPr lang="th-T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78EE87-B8AF-308B-8977-1ACCB05DC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321" y="1577059"/>
            <a:ext cx="6758079" cy="4961853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2D851DD5-E59D-469B-A713-761AC6BFA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14" y="131762"/>
            <a:ext cx="925386" cy="9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41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FB1B0-9517-5C5E-7122-8344931D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ตัวอย่างโมดูล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DF5097-C2AD-908E-CEBF-F4DDAA28E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1401" y="1460468"/>
            <a:ext cx="5206835" cy="492853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28EED-9D3C-840F-690E-A4DA4EB6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21</a:t>
            </a:fld>
            <a:endParaRPr lang="th-TH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4F1E5644-AB8F-4BDA-A870-027076D16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14" y="131762"/>
            <a:ext cx="925386" cy="9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74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A803E90-1FDB-42F4-B2BB-99DFA24A7A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dirty="0"/>
              <a:t>6.3 หลักสูตรส่งเสริมและจัดกระบวนการเรียนรู้-แบบตลอดชีวิต (</a:t>
            </a:r>
            <a:r>
              <a:rPr lang="en-US" dirty="0"/>
              <a:t>lifelong learning) </a:t>
            </a:r>
            <a:r>
              <a:rPr lang="th-TH" dirty="0"/>
              <a:t>อย่างไร 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2F0555C-17D9-478F-9215-1690397D2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i="1" dirty="0">
                <a:solidFill>
                  <a:srgbClr val="7030A0"/>
                </a:solidFill>
              </a:rPr>
              <a:t>เช่น การอบรมทั้งระยะสั้นและระยะยาว ซึ่งจะสามารถเก็บเครดิต เพื่อเข้าศึกษาต่อทั้งระดับปริญญาตรี ปริญญาโท และปริญญาเอก ได้</a:t>
            </a:r>
          </a:p>
          <a:p>
            <a:r>
              <a:rPr lang="th-TH" sz="3600" i="1" dirty="0">
                <a:solidFill>
                  <a:srgbClr val="7030A0"/>
                </a:solidFill>
              </a:rPr>
              <a:t>การพัฒนาหลักสูตร </a:t>
            </a:r>
            <a:r>
              <a:rPr lang="en-US" sz="3600" i="1" dirty="0">
                <a:solidFill>
                  <a:srgbClr val="7030A0"/>
                </a:solidFill>
              </a:rPr>
              <a:t>Up skills, Re skills, New skills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7397F7D-F07A-4447-B2B4-4D883BCB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6395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32424E9-176C-4B4B-9E22-EAB673751D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dirty="0"/>
              <a:t>6.4 หลักสูตร </a:t>
            </a:r>
            <a:r>
              <a:rPr lang="en-US" dirty="0"/>
              <a:t>Up skills, New skills, Re skills </a:t>
            </a:r>
            <a:r>
              <a:rPr lang="th-TH" dirty="0"/>
              <a:t>ที่หลักสูตรจะพัฒนาขึ้นมีหลักสูตรอะไรบ้างใน รายวิชาอะไร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F35AC6D-6E76-4CA4-BFB3-3C0A04257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9850B9E-555C-4FAD-B09D-A01E21A86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2539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5E6504C-C796-B0A5-0CE3-98B7F129F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ตัวอย่างรายวิชาที่กำหนดใน</a:t>
            </a:r>
            <a:r>
              <a:rPr lang="th-TH" u="sng" dirty="0">
                <a:solidFill>
                  <a:srgbClr val="C00000"/>
                </a:solidFill>
              </a:rPr>
              <a:t>เล่มรายละเอียดหลักสูตร</a:t>
            </a:r>
            <a:r>
              <a:rPr lang="th-TH" dirty="0"/>
              <a:t>(ชื่อเดิม คือ มคอ.2) ที่กำหนดให้บุคคลทั่วไปเพื่อ </a:t>
            </a:r>
            <a:r>
              <a:rPr lang="en-US" dirty="0"/>
              <a:t>Up-skills/Re-skills</a:t>
            </a:r>
            <a:endParaRPr lang="th-TH" dirty="0"/>
          </a:p>
        </p:txBody>
      </p:sp>
      <p:pic>
        <p:nvPicPr>
          <p:cNvPr id="6" name="ตัวแทนเนื้อหา 5">
            <a:extLst>
              <a:ext uri="{FF2B5EF4-FFF2-40B4-BE49-F238E27FC236}">
                <a16:creationId xmlns:a16="http://schemas.microsoft.com/office/drawing/2014/main" id="{70EB8C70-82BF-1368-C23E-BEBACD927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47069"/>
            <a:ext cx="7225329" cy="4545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1EB64A3-1500-88D8-1145-88451D1B9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24</a:t>
            </a:fld>
            <a:endParaRPr lang="th-TH"/>
          </a:p>
        </p:txBody>
      </p:sp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AA487FEB-71CB-0D3D-9113-86AA3F750CB3}"/>
              </a:ext>
            </a:extLst>
          </p:cNvPr>
          <p:cNvSpPr/>
          <p:nvPr/>
        </p:nvSpPr>
        <p:spPr>
          <a:xfrm>
            <a:off x="1231641" y="2332653"/>
            <a:ext cx="6634065" cy="59715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1E4E5166-0245-A94E-0E8D-D1953FE52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14" y="131762"/>
            <a:ext cx="925386" cy="9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51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EC49A2-EFFB-63B3-8A67-E1161CF98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7563A78-0B68-CD4A-F5C4-23B319A46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6C3155E-DEE6-07B1-335B-3FF803C7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25</a:t>
            </a:fld>
            <a:endParaRPr lang="th-TH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095506E-2390-B0E3-F3EE-92C79B747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29" y="476737"/>
            <a:ext cx="11044723" cy="6166343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9A76339F-1EA4-D956-49DF-21E09F8A8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14" y="131762"/>
            <a:ext cx="925386" cy="9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06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3DE0E78-0790-C441-6106-E63FAD094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262D20D-324B-B09D-12F9-CD68AC393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A77DE14-9D1D-F0DB-D02D-3949AC169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26</a:t>
            </a:fld>
            <a:endParaRPr lang="th-TH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7E1F4E24-DA17-E740-67D2-0F61C2507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" y="136525"/>
            <a:ext cx="10515600" cy="6491111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B43367F6-A7D5-4C7E-0AD4-32183CC42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14" y="131762"/>
            <a:ext cx="925386" cy="9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33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B7495A6-E0EB-9F5E-F3F2-340C10F43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สามารถดูตัวอย่างเล่มหลักสูตรที่มีการจัดทำเป็นโมดูล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24BE181-76BB-D896-CA9E-FE92EF7C3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hlinkClick r:id="rId2"/>
              </a:rPr>
              <a:t>https://drive.google.com/drive/folders/1Fos3arI3REKtvCUlwBDkSW0LiNIMaA2q</a:t>
            </a:r>
            <a:endParaRPr lang="en-US" sz="2800" dirty="0"/>
          </a:p>
          <a:p>
            <a:endParaRPr lang="th-TH" sz="2800" dirty="0"/>
          </a:p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B033499-0A92-C464-6D4D-B2530AA4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27</a:t>
            </a:fld>
            <a:endParaRPr lang="th-TH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223F912-D54B-0680-E139-55C7D5ABD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733" y="2737677"/>
            <a:ext cx="3036433" cy="2813962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57D3FFEF-3DEF-8BA1-AFFC-8D6E6D097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610" y="2992131"/>
            <a:ext cx="4555781" cy="2559508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FF4A3E10-D100-8DBC-4BDA-646D487B15B5}"/>
              </a:ext>
            </a:extLst>
          </p:cNvPr>
          <p:cNvSpPr txBox="1"/>
          <p:nvPr/>
        </p:nvSpPr>
        <p:spPr>
          <a:xfrm>
            <a:off x="1959428" y="5838593"/>
            <a:ext cx="2313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จัดทำเป็นโมดูลทั้งเล่ม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BB83DE45-5034-B391-ECA0-7CD996304998}"/>
              </a:ext>
            </a:extLst>
          </p:cNvPr>
          <p:cNvSpPr txBox="1"/>
          <p:nvPr/>
        </p:nvSpPr>
        <p:spPr>
          <a:xfrm>
            <a:off x="5514391" y="5797220"/>
            <a:ext cx="6322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เลือกบางรายวิชามาทำเป็น </a:t>
            </a:r>
            <a:r>
              <a:rPr lang="en-US" dirty="0"/>
              <a:t>up skills </a:t>
            </a:r>
            <a:r>
              <a:rPr lang="th-TH" dirty="0"/>
              <a:t>เปิดให้คนทั่วไปมาเรียน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88E468FE-2050-A618-7938-5FF952AC4E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14" y="131762"/>
            <a:ext cx="925386" cy="9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60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970B650-7DDC-1449-E6B5-AA8A8AF0D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https://drive.google.com/drive/folders/1VlgcSRsTOkZvMU5gACwcvDfhepQWCDqk</a:t>
            </a:r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0EB737A-F1D4-914C-7456-70896A40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28</a:t>
            </a:fld>
            <a:endParaRPr lang="th-TH"/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092C9BB7-0B8C-0E35-A2D6-0CA6EFD78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104" y="1870075"/>
            <a:ext cx="7966909" cy="44862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53535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F069EE1-5134-47E7-0DE8-9C8EF94B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</a:t>
            </a:r>
            <a:r>
              <a:rPr lang="th-TH" dirty="0" err="1"/>
              <a:t>การทำ</a:t>
            </a:r>
            <a:r>
              <a:rPr lang="th-TH" dirty="0"/>
              <a:t>หลักสูตรระยะสั้น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A776E20-26DB-BC28-ED58-B56B2E25C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15D280F8-72BA-3AC0-C189-1AF414EC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3132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C6D8-21D2-25C9-6764-7A4EF78B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ทิศทางของอุดมศึกษาในอนาคต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AB895-810E-8703-5690-394A346C0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sz="4000" dirty="0">
                <a:solidFill>
                  <a:srgbClr val="FF33CC"/>
                </a:solidFill>
              </a:rPr>
              <a:t>เรียนจากการปฏิบัติจากประสบการณ์จริง</a:t>
            </a:r>
          </a:p>
          <a:p>
            <a:r>
              <a:rPr lang="th-TH" sz="4000" dirty="0">
                <a:solidFill>
                  <a:srgbClr val="FF33CC"/>
                </a:solidFill>
              </a:rPr>
              <a:t>เอาทักษะและสมรรถนะที่ต้องการเป็นตัวตั้ง</a:t>
            </a:r>
          </a:p>
          <a:p>
            <a:r>
              <a:rPr lang="th-TH" sz="4000" dirty="0">
                <a:solidFill>
                  <a:srgbClr val="FF33CC"/>
                </a:solidFill>
              </a:rPr>
              <a:t>เป็น </a:t>
            </a:r>
            <a:r>
              <a:rPr lang="en-US" sz="4000" dirty="0">
                <a:solidFill>
                  <a:srgbClr val="FF33CC"/>
                </a:solidFill>
              </a:rPr>
              <a:t>Modular System </a:t>
            </a:r>
            <a:r>
              <a:rPr lang="th-TH" sz="4000" dirty="0">
                <a:solidFill>
                  <a:srgbClr val="FF33CC"/>
                </a:solidFill>
              </a:rPr>
              <a:t>ร่วมสอนจากหลายคณะ</a:t>
            </a:r>
            <a:r>
              <a:rPr lang="en-US" sz="4000" dirty="0">
                <a:solidFill>
                  <a:srgbClr val="FF33CC"/>
                </a:solidFill>
              </a:rPr>
              <a:t>/</a:t>
            </a:r>
            <a:r>
              <a:rPr lang="th-TH" sz="4000" dirty="0">
                <a:solidFill>
                  <a:srgbClr val="FF33CC"/>
                </a:solidFill>
              </a:rPr>
              <a:t>มหาวิทยาลัย</a:t>
            </a:r>
          </a:p>
          <a:p>
            <a:r>
              <a:rPr lang="th-TH" sz="4000" dirty="0">
                <a:solidFill>
                  <a:srgbClr val="0000FF"/>
                </a:solidFill>
              </a:rPr>
              <a:t>ไม่ถูกแบ่งเป็นภาคการศึกษาทั้ง </a:t>
            </a:r>
            <a:r>
              <a:rPr lang="en-US" sz="4000" dirty="0">
                <a:solidFill>
                  <a:srgbClr val="0000FF"/>
                </a:solidFill>
              </a:rPr>
              <a:t>Degree/Non-Degree</a:t>
            </a:r>
          </a:p>
          <a:p>
            <a:r>
              <a:rPr lang="th-TH" sz="4000" dirty="0">
                <a:solidFill>
                  <a:srgbClr val="0000FF"/>
                </a:solidFill>
              </a:rPr>
              <a:t>ปรับเปลี่ยนวิธีเก็บและจำนวนหน่วยกิต </a:t>
            </a:r>
            <a:r>
              <a:rPr lang="en-US" sz="4000" dirty="0">
                <a:solidFill>
                  <a:srgbClr val="0000FF"/>
                </a:solidFill>
              </a:rPr>
              <a:t>(Credit bank)</a:t>
            </a:r>
          </a:p>
          <a:p>
            <a:r>
              <a:rPr lang="th-TH" sz="4000" dirty="0">
                <a:solidFill>
                  <a:srgbClr val="C00000"/>
                </a:solidFill>
              </a:rPr>
              <a:t>เน้น </a:t>
            </a:r>
            <a:r>
              <a:rPr lang="en-US" sz="4000" dirty="0">
                <a:solidFill>
                  <a:srgbClr val="C00000"/>
                </a:solidFill>
              </a:rPr>
              <a:t>“</a:t>
            </a:r>
            <a:r>
              <a:rPr lang="th-TH" sz="4000" dirty="0">
                <a:solidFill>
                  <a:srgbClr val="C00000"/>
                </a:solidFill>
              </a:rPr>
              <a:t>ปฏิสัมพันธ์</a:t>
            </a:r>
            <a:r>
              <a:rPr lang="en-US" sz="4000" dirty="0">
                <a:solidFill>
                  <a:srgbClr val="C00000"/>
                </a:solidFill>
              </a:rPr>
              <a:t>”</a:t>
            </a:r>
            <a:r>
              <a:rPr lang="th-TH" sz="4000" dirty="0">
                <a:solidFill>
                  <a:srgbClr val="C00000"/>
                </a:solidFill>
              </a:rPr>
              <a:t>กันระหว่างผู้สอนกับผู้เรียน และระหว่างผู้เรียนและระหว่างผู้เรียนกับสภาพแวดล้อม เช่น ในสถานประกอบการ ช่วยให้ผู้เรียนมีโอกาสได้เรียนรู้และพัฒนาตนเองในด้านต่าง ๆ โดยเฉพาะการบ่มเพาะทักษะในศตวรรษที่ </a:t>
            </a:r>
            <a:r>
              <a:rPr lang="en-US" sz="4000" dirty="0">
                <a:solidFill>
                  <a:srgbClr val="C00000"/>
                </a:solidFill>
              </a:rPr>
              <a:t>21</a:t>
            </a:r>
          </a:p>
          <a:p>
            <a:pPr marL="0" indent="0">
              <a:buNone/>
            </a:pP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9D048-19A4-14B4-0D30-8705F22BE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3</a:t>
            </a:fld>
            <a:endParaRPr lang="th-TH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32F3BC98-A35D-43F7-9C8A-A9FCF6A6C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14" y="131762"/>
            <a:ext cx="925386" cy="9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57362-3EDD-B040-EF3C-7D63813C5A7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dirty="0"/>
              <a:t>6.5 หลักสูตรมีจัดการศึกษาร่วมกับการปฏิบัติในสถานการณ์จริงอย่างไร (</a:t>
            </a:r>
            <a:r>
              <a:rPr lang="en-US" dirty="0"/>
              <a:t>Work Integrated Learning : WIL)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5C1B0-57CE-ED50-7E4E-77B409564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i="1" dirty="0">
                <a:solidFill>
                  <a:srgbClr val="7030A0"/>
                </a:solidFill>
              </a:rPr>
              <a:t>เช่น ร่วมกันจัดทำหลักสูตรและจัดการเรียนการสอนระหว่างสถาบันอุดมศึกษากับภาคอุตสาหกรรม</a:t>
            </a:r>
            <a:endParaRPr lang="en-US" sz="3600" i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05FEB-A744-FC8F-D3EE-59BCCEF6C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6281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142CD-4131-3C51-60C6-D5780591F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Industry University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967E7-5021-2B3C-A591-F34CE6C37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/>
              <a:t>เป็นระบบการเรียนการสอนที่</a:t>
            </a:r>
            <a:r>
              <a:rPr lang="th-TH" u="sng" dirty="0">
                <a:solidFill>
                  <a:srgbClr val="C00000"/>
                </a:solidFill>
              </a:rPr>
              <a:t>ร่วมกันจัดทำหลักสูตรและจัดการเรียนการสอนระหว่างสถาบันอุดมศึกษากับภาคอุตสาหกรรม</a:t>
            </a:r>
            <a:r>
              <a:rPr lang="th-TH" dirty="0"/>
              <a:t>ที่มีองค์ความรู้ในสาขาวิชาชีพนั้นๆ เพื่อให้ผู้สำเร็จการศึกษาเกิดผลลัพธ์การเรียนรู้ตามต้องการ</a:t>
            </a:r>
          </a:p>
          <a:p>
            <a:r>
              <a:rPr lang="th-TH" dirty="0"/>
              <a:t> กำหนด </a:t>
            </a:r>
            <a:r>
              <a:rPr lang="en-US" dirty="0"/>
              <a:t>ELO</a:t>
            </a:r>
          </a:p>
          <a:p>
            <a:r>
              <a:rPr lang="th-TH" dirty="0"/>
              <a:t> อาจารย์สอนพิเศษ</a:t>
            </a:r>
          </a:p>
          <a:p>
            <a:r>
              <a:rPr lang="th-TH" dirty="0"/>
              <a:t> จัดการเรียนการสอนที่สถานประกอบการ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48AEF-F54F-D73D-0F41-A99ACCC4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31</a:t>
            </a:fld>
            <a:endParaRPr lang="th-TH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B22004E-ED4B-4401-ACCB-CF1F6D063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07" y="3715916"/>
            <a:ext cx="3439497" cy="201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30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DB02587-AF8D-42CD-98B6-F98DEDFA6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233" y="145774"/>
            <a:ext cx="10515600" cy="111386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dirty="0"/>
              <a:t>6.6 ข้อมูลรายวิชาที่จัดการศึกษาเชิงบูรณาการกับการทำงาน (</a:t>
            </a:r>
            <a:r>
              <a:rPr lang="en-US" dirty="0"/>
              <a:t>Work Integrated Learning : WIL)</a:t>
            </a:r>
          </a:p>
        </p:txBody>
      </p:sp>
      <p:graphicFrame>
        <p:nvGraphicFramePr>
          <p:cNvPr id="5" name="ตัวแทนเนื้อหา 4">
            <a:extLst>
              <a:ext uri="{FF2B5EF4-FFF2-40B4-BE49-F238E27FC236}">
                <a16:creationId xmlns:a16="http://schemas.microsoft.com/office/drawing/2014/main" id="{5D11002F-50AC-4280-B734-036ADFE8AD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935248"/>
              </p:ext>
            </p:extLst>
          </p:nvPr>
        </p:nvGraphicFramePr>
        <p:xfrm>
          <a:off x="525622" y="1365265"/>
          <a:ext cx="11140755" cy="50200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5588">
                  <a:extLst>
                    <a:ext uri="{9D8B030D-6E8A-4147-A177-3AD203B41FA5}">
                      <a16:colId xmlns:a16="http://schemas.microsoft.com/office/drawing/2014/main" val="3617728844"/>
                    </a:ext>
                  </a:extLst>
                </a:gridCol>
                <a:gridCol w="1005397">
                  <a:extLst>
                    <a:ext uri="{9D8B030D-6E8A-4147-A177-3AD203B41FA5}">
                      <a16:colId xmlns:a16="http://schemas.microsoft.com/office/drawing/2014/main" val="3411304148"/>
                    </a:ext>
                  </a:extLst>
                </a:gridCol>
                <a:gridCol w="867119">
                  <a:extLst>
                    <a:ext uri="{9D8B030D-6E8A-4147-A177-3AD203B41FA5}">
                      <a16:colId xmlns:a16="http://schemas.microsoft.com/office/drawing/2014/main" val="3087819188"/>
                    </a:ext>
                  </a:extLst>
                </a:gridCol>
                <a:gridCol w="1115589">
                  <a:extLst>
                    <a:ext uri="{9D8B030D-6E8A-4147-A177-3AD203B41FA5}">
                      <a16:colId xmlns:a16="http://schemas.microsoft.com/office/drawing/2014/main" val="904666373"/>
                    </a:ext>
                  </a:extLst>
                </a:gridCol>
                <a:gridCol w="1115589">
                  <a:extLst>
                    <a:ext uri="{9D8B030D-6E8A-4147-A177-3AD203B41FA5}">
                      <a16:colId xmlns:a16="http://schemas.microsoft.com/office/drawing/2014/main" val="3420874659"/>
                    </a:ext>
                  </a:extLst>
                </a:gridCol>
                <a:gridCol w="903129">
                  <a:extLst>
                    <a:ext uri="{9D8B030D-6E8A-4147-A177-3AD203B41FA5}">
                      <a16:colId xmlns:a16="http://schemas.microsoft.com/office/drawing/2014/main" val="2280057517"/>
                    </a:ext>
                  </a:extLst>
                </a:gridCol>
                <a:gridCol w="1011878">
                  <a:extLst>
                    <a:ext uri="{9D8B030D-6E8A-4147-A177-3AD203B41FA5}">
                      <a16:colId xmlns:a16="http://schemas.microsoft.com/office/drawing/2014/main" val="536483615"/>
                    </a:ext>
                  </a:extLst>
                </a:gridCol>
                <a:gridCol w="1011878">
                  <a:extLst>
                    <a:ext uri="{9D8B030D-6E8A-4147-A177-3AD203B41FA5}">
                      <a16:colId xmlns:a16="http://schemas.microsoft.com/office/drawing/2014/main" val="2180405131"/>
                    </a:ext>
                  </a:extLst>
                </a:gridCol>
                <a:gridCol w="1062294">
                  <a:extLst>
                    <a:ext uri="{9D8B030D-6E8A-4147-A177-3AD203B41FA5}">
                      <a16:colId xmlns:a16="http://schemas.microsoft.com/office/drawing/2014/main" val="825981732"/>
                    </a:ext>
                  </a:extLst>
                </a:gridCol>
                <a:gridCol w="1062294">
                  <a:extLst>
                    <a:ext uri="{9D8B030D-6E8A-4147-A177-3AD203B41FA5}">
                      <a16:colId xmlns:a16="http://schemas.microsoft.com/office/drawing/2014/main" val="2546542482"/>
                    </a:ext>
                  </a:extLst>
                </a:gridCol>
              </a:tblGrid>
              <a:tr h="24642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cs typeface="+mn-cs"/>
                        </a:rPr>
                        <a:t>รหัสรายวิชา / ชื่อรายวิชา </a:t>
                      </a:r>
                      <a:r>
                        <a:rPr lang="en-US" sz="1800" dirty="0">
                          <a:effectLst/>
                          <a:cs typeface="+mn-cs"/>
                        </a:rPr>
                        <a:t>/</a:t>
                      </a:r>
                      <a:r>
                        <a:rPr lang="th-TH" sz="1800" dirty="0">
                          <a:effectLst/>
                          <a:cs typeface="+mn-cs"/>
                        </a:rPr>
                        <a:t> หน่วยกิต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 anchor="ctr"/>
                </a:tc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cs typeface="+mn-cs"/>
                        </a:rPr>
                        <a:t>กระบวนการจัดการศึกษาเชิงบูรณาการกับการทำงาน </a:t>
                      </a:r>
                      <a:r>
                        <a:rPr lang="en-US" sz="2000" dirty="0">
                          <a:effectLst/>
                          <a:cs typeface="+mn-cs"/>
                        </a:rPr>
                        <a:t>(Work Integrated Learning : WIL)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931754"/>
                  </a:ext>
                </a:extLst>
              </a:tr>
              <a:tr h="1824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cs typeface="+mn-cs"/>
                        </a:rPr>
                        <a:t>การกำหนด</a:t>
                      </a:r>
                      <a:endParaRPr lang="en-US" sz="1600">
                        <a:effectLst/>
                        <a:cs typeface="+mn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cs typeface="+mn-cs"/>
                        </a:rPr>
                        <a:t>ประสบการณ์ก่อนการศึกษา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cs typeface="+mn-cs"/>
                        </a:rPr>
                        <a:t>การเรียน</a:t>
                      </a:r>
                      <a:endParaRPr lang="en-US" sz="1600" dirty="0">
                        <a:effectLst/>
                        <a:cs typeface="+mn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cs typeface="+mn-cs"/>
                        </a:rPr>
                        <a:t>สลับกับการทำงาน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cs typeface="+mn-cs"/>
                        </a:rPr>
                        <a:t>สหกิจ</a:t>
                      </a:r>
                      <a:endParaRPr lang="en-US" sz="1600" dirty="0">
                        <a:effectLst/>
                        <a:cs typeface="+mn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cs typeface="+mn-cs"/>
                        </a:rPr>
                        <a:t>ศึกษา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cs typeface="+mn-cs"/>
                        </a:rPr>
                        <a:t>การฝึกงานที่เน้น</a:t>
                      </a:r>
                      <a:endParaRPr lang="en-US" sz="1600">
                        <a:effectLst/>
                        <a:cs typeface="+mn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cs typeface="+mn-cs"/>
                        </a:rPr>
                        <a:t>การเรียนรู้หรือ</a:t>
                      </a:r>
                      <a:endParaRPr lang="en-US" sz="1600">
                        <a:effectLst/>
                        <a:cs typeface="+mn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cs typeface="+mn-cs"/>
                        </a:rPr>
                        <a:t>การติดตาม</a:t>
                      </a:r>
                      <a:endParaRPr lang="en-US" sz="1600">
                        <a:effectLst/>
                        <a:cs typeface="+mn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cs typeface="+mn-cs"/>
                        </a:rPr>
                        <a:t>พฤติกรรม</a:t>
                      </a:r>
                      <a:endParaRPr lang="en-US" sz="1600">
                        <a:effectLst/>
                        <a:cs typeface="+mn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cs typeface="+mn-cs"/>
                        </a:rPr>
                        <a:t>การทำงาน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cs typeface="+mn-cs"/>
                        </a:rPr>
                        <a:t>หลักสูตรร่วม</a:t>
                      </a:r>
                      <a:endParaRPr lang="en-US" sz="1600" dirty="0">
                        <a:effectLst/>
                        <a:cs typeface="+mn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cs typeface="+mn-cs"/>
                        </a:rPr>
                        <a:t>มหาวิทยาลัย</a:t>
                      </a:r>
                      <a:endParaRPr lang="en-US" sz="1600" dirty="0">
                        <a:effectLst/>
                        <a:cs typeface="+mn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cs typeface="+mn-cs"/>
                        </a:rPr>
                        <a:t>และ</a:t>
                      </a:r>
                      <a:endParaRPr lang="en-US" sz="1600" dirty="0">
                        <a:effectLst/>
                        <a:cs typeface="+mn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cs typeface="+mn-cs"/>
                        </a:rPr>
                        <a:t>อุตสาหกรรม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cs typeface="+mn-cs"/>
                        </a:rPr>
                        <a:t>พนักงาน</a:t>
                      </a:r>
                      <a:endParaRPr lang="en-US" sz="1600" dirty="0">
                        <a:effectLst/>
                        <a:cs typeface="+mn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cs typeface="+mn-cs"/>
                        </a:rPr>
                        <a:t>ฝึกหัดใหม่</a:t>
                      </a:r>
                      <a:endParaRPr lang="en-US" sz="1600" dirty="0">
                        <a:effectLst/>
                        <a:cs typeface="+mn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cs typeface="+mn-cs"/>
                        </a:rPr>
                        <a:t>หรือ</a:t>
                      </a:r>
                      <a:endParaRPr lang="en-US" sz="1600" dirty="0">
                        <a:effectLst/>
                        <a:cs typeface="+mn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cs typeface="+mn-cs"/>
                        </a:rPr>
                        <a:t>พนักงาน</a:t>
                      </a:r>
                      <a:endParaRPr lang="en-US" sz="1600" dirty="0">
                        <a:effectLst/>
                        <a:cs typeface="+mn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cs typeface="+mn-cs"/>
                        </a:rPr>
                        <a:t>ฝึกงาน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cs typeface="+mn-cs"/>
                        </a:rPr>
                        <a:t>การบรรจุให้</a:t>
                      </a:r>
                      <a:endParaRPr lang="en-US" sz="1600" dirty="0">
                        <a:effectLst/>
                        <a:cs typeface="+mn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cs typeface="+mn-cs"/>
                        </a:rPr>
                        <a:t>ทำงานหรือ</a:t>
                      </a:r>
                      <a:endParaRPr lang="en-US" sz="1600" dirty="0">
                        <a:effectLst/>
                        <a:cs typeface="+mn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cs typeface="+mn-cs"/>
                        </a:rPr>
                        <a:t>การฝึกเฉพาะ</a:t>
                      </a:r>
                      <a:endParaRPr lang="en-US" sz="1600" dirty="0">
                        <a:effectLst/>
                        <a:cs typeface="+mn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cs typeface="+mn-cs"/>
                        </a:rPr>
                        <a:t>ตำแหน่ง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cs typeface="+mn-cs"/>
                        </a:rPr>
                        <a:t>ปฏิบัติงาน</a:t>
                      </a:r>
                      <a:endParaRPr lang="en-US" sz="1600" dirty="0">
                        <a:effectLst/>
                        <a:cs typeface="+mn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cs typeface="+mn-cs"/>
                        </a:rPr>
                        <a:t>ภาคสนาม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cs typeface="+mn-cs"/>
                        </a:rPr>
                        <a:t>การฝึกปฏิบัติ</a:t>
                      </a:r>
                      <a:endParaRPr lang="en-US" sz="1600" dirty="0">
                        <a:effectLst/>
                        <a:cs typeface="+mn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cs typeface="+mn-cs"/>
                        </a:rPr>
                        <a:t>งานจริงภาย</a:t>
                      </a:r>
                      <a:endParaRPr lang="en-US" sz="1600" dirty="0">
                        <a:effectLst/>
                        <a:cs typeface="+mn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cs typeface="+mn-cs"/>
                        </a:rPr>
                        <a:t>หลังสำเร็จ</a:t>
                      </a:r>
                      <a:endParaRPr lang="en-US" sz="1600" dirty="0">
                        <a:effectLst/>
                        <a:cs typeface="+mn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cs typeface="+mn-cs"/>
                        </a:rPr>
                        <a:t>การเรียนทฤษฎี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extLst>
                  <a:ext uri="{0D108BD9-81ED-4DB2-BD59-A6C34878D82A}">
                    <a16:rowId xmlns:a16="http://schemas.microsoft.com/office/drawing/2014/main" val="1177642491"/>
                  </a:ext>
                </a:extLst>
              </a:tr>
              <a:tr h="6841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cs typeface="+mn-cs"/>
                        </a:rPr>
                        <a:t>xxx-xxx………....……...</a:t>
                      </a:r>
                      <a:r>
                        <a:rPr lang="th-TH" sz="1800" dirty="0">
                          <a:effectLst/>
                          <a:cs typeface="+mn-cs"/>
                        </a:rPr>
                        <a:t>3(3-0-6)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+mn-cs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+mn-cs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+mn-cs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+mn-cs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+mn-cs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+mn-cs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+mn-cs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+mn-cs"/>
                        </a:rPr>
                        <a:t>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cs typeface="+mn-cs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extLst>
                  <a:ext uri="{0D108BD9-81ED-4DB2-BD59-A6C34878D82A}">
                    <a16:rowId xmlns:a16="http://schemas.microsoft.com/office/drawing/2014/main" val="2382943273"/>
                  </a:ext>
                </a:extLst>
              </a:tr>
              <a:tr h="6841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+mn-cs"/>
                        </a:rPr>
                        <a:t>xxx-xxx……………….</a:t>
                      </a:r>
                      <a:r>
                        <a:rPr lang="th-TH" sz="1800">
                          <a:effectLst/>
                          <a:cs typeface="+mn-cs"/>
                        </a:rPr>
                        <a:t>3((3)-0-6)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+mn-cs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+mn-cs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+mn-cs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+mn-cs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+mn-cs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+mn-cs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+mn-cs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+mn-cs"/>
                        </a:rPr>
                        <a:t>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cs typeface="+mn-cs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extLst>
                  <a:ext uri="{0D108BD9-81ED-4DB2-BD59-A6C34878D82A}">
                    <a16:rowId xmlns:a16="http://schemas.microsoft.com/office/drawing/2014/main" val="93123568"/>
                  </a:ext>
                </a:extLst>
              </a:tr>
              <a:tr h="6841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cs typeface="+mn-cs"/>
                        </a:rPr>
                        <a:t>xxx-xxx………………</a:t>
                      </a:r>
                      <a:r>
                        <a:rPr lang="th-TH" sz="1800" dirty="0">
                          <a:effectLst/>
                          <a:cs typeface="+mn-cs"/>
                        </a:rPr>
                        <a:t>3((2)-3-4)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+mn-cs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+mn-cs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+mn-cs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+mn-cs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+mn-cs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+mn-cs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+mn-cs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cs typeface="+mn-cs"/>
                        </a:rPr>
                        <a:t>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cs typeface="+mn-cs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9940" marR="59940" marT="0" marB="0"/>
                </a:tc>
                <a:extLst>
                  <a:ext uri="{0D108BD9-81ED-4DB2-BD59-A6C34878D82A}">
                    <a16:rowId xmlns:a16="http://schemas.microsoft.com/office/drawing/2014/main" val="3376079029"/>
                  </a:ext>
                </a:extLst>
              </a:tr>
              <a:tr h="2280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9940" marR="599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9940" marR="59940" marT="0" marB="0"/>
                </a:tc>
                <a:extLst>
                  <a:ext uri="{0D108BD9-81ED-4DB2-BD59-A6C34878D82A}">
                    <a16:rowId xmlns:a16="http://schemas.microsoft.com/office/drawing/2014/main" val="3776833793"/>
                  </a:ext>
                </a:extLst>
              </a:tr>
            </a:tbl>
          </a:graphicData>
        </a:graphic>
      </p:graphicFrame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8AC587E-845E-46A7-9F5B-658042E35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32</a:t>
            </a:fld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8F6DD490-D2FF-41CF-9EE3-52BFC670DD2F}"/>
              </a:ext>
            </a:extLst>
          </p:cNvPr>
          <p:cNvSpPr txBox="1"/>
          <p:nvPr/>
        </p:nvSpPr>
        <p:spPr>
          <a:xfrm>
            <a:off x="3757219" y="4130777"/>
            <a:ext cx="6403817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2400" i="1" u="sng" spc="-3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สามารถเข้าดูคำจำกัดความของการจัดการศึกษาเชิงบูรณาการกับการทำงาน </a:t>
            </a:r>
          </a:p>
          <a:p>
            <a:r>
              <a:rPr lang="en-US" sz="2400" i="1" spc="-30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(Work Integrated  Learning : WIL)  9 </a:t>
            </a:r>
            <a:r>
              <a:rPr lang="th-TH" sz="2400" i="1" spc="-30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รูปแบบ </a:t>
            </a:r>
          </a:p>
          <a:p>
            <a:r>
              <a:rPr lang="th-TH" sz="2400" i="1" spc="-30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ได้ที่ </a:t>
            </a:r>
            <a:r>
              <a:rPr lang="en-US" sz="2400" i="1" u="none" strike="noStrike" spc="-30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  <a:hlinkClick r:id="rId2"/>
              </a:rPr>
              <a:t>https://cwie.psu.ac.th/description-wil/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13447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F612005-64E5-49FA-92D8-5BF6F43D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หลักสูตรดำเนินการเชิงรุก เพื่อดึงดูดนักศึกษาทั้งในประเทศและต่างประเทศอย่างไร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F7FBE03-9035-4A68-8DEF-3179ADDAC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241A874-0D03-4161-B5C2-781125F45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7494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68790CC-046B-44B2-9F88-3748D857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/>
              <a:t>หลักสูตรมีการบูรณาการหลักสูตร งานวิจัย และบริการวิชาการ ที่เน้นการบูรณาการระหว่างศาสตร์ (</a:t>
            </a:r>
            <a:r>
              <a:rPr lang="en-US" sz="3600" dirty="0"/>
              <a:t>discipline based)</a:t>
            </a:r>
            <a:r>
              <a:rPr lang="th-TH" sz="3600" dirty="0"/>
              <a:t> อย่างไรบ้าง</a:t>
            </a:r>
            <a:endParaRPr lang="en-US" sz="3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3267AAD-A761-4AC7-B211-8AB98F903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535FC4F6-CC55-48E3-9B46-423F0B61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7464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AC279E9-AA71-4C7E-8817-5C901A864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600" dirty="0"/>
              <a:t>หลักสูตรมีความจําเป็น/</a:t>
            </a:r>
            <a:r>
              <a:rPr lang="th-TH" sz="3600" dirty="0">
                <a:solidFill>
                  <a:srgbClr val="C00000"/>
                </a:solidFill>
              </a:rPr>
              <a:t>มีความ</a:t>
            </a:r>
            <a:r>
              <a:rPr lang="th-TH" sz="3600" dirty="0" err="1">
                <a:solidFill>
                  <a:srgbClr val="C00000"/>
                </a:solidFill>
              </a:rPr>
              <a:t>สําคัญ</a:t>
            </a:r>
            <a:r>
              <a:rPr lang="th-TH" sz="3600" dirty="0">
                <a:solidFill>
                  <a:srgbClr val="C00000"/>
                </a:solidFill>
              </a:rPr>
              <a:t>เพราะเป็นประโยชน์</a:t>
            </a:r>
            <a:r>
              <a:rPr lang="th-TH" sz="3600" dirty="0"/>
              <a:t>ต่อสังคมหรือสาธารณชนโดยมีข้อมูลความต้องการของตลาดชัดเจนอย่างไร</a:t>
            </a:r>
            <a:endParaRPr lang="en-US" sz="3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43B478B-C3F9-4518-84C1-5D2351CA6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sz="3200" i="1" dirty="0">
                <a:solidFill>
                  <a:srgbClr val="7030A0"/>
                </a:solidFill>
              </a:rPr>
              <a:t>เป็นการผลิตบัณฑิตในสาขาที่ขาดแคลนเพื่อตอบสนองต่อสภาวะเศรษฐกิจ หรือ</a:t>
            </a:r>
          </a:p>
          <a:p>
            <a:r>
              <a:rPr lang="th-TH" sz="3200" i="1" dirty="0">
                <a:solidFill>
                  <a:srgbClr val="7030A0"/>
                </a:solidFill>
              </a:rPr>
              <a:t>เป็นไปตามความต้องการของตลาด หรือ</a:t>
            </a:r>
          </a:p>
          <a:p>
            <a:r>
              <a:rPr lang="th-TH" sz="3200" i="1" dirty="0">
                <a:solidFill>
                  <a:srgbClr val="7030A0"/>
                </a:solidFill>
              </a:rPr>
              <a:t>เป็นความจําเป็นในการพัฒนาบุคลากรเฉพาะด้าน หรือ</a:t>
            </a:r>
          </a:p>
          <a:p>
            <a:r>
              <a:rPr lang="th-TH" sz="3200" i="1" dirty="0">
                <a:solidFill>
                  <a:srgbClr val="7030A0"/>
                </a:solidFill>
              </a:rPr>
              <a:t>เพื่อเป็นการพัฒนาวิชาชีพ หรือมีเหตุผลจําเป็นอื่น ๆ </a:t>
            </a:r>
          </a:p>
          <a:p>
            <a:r>
              <a:rPr lang="th-TH" sz="3200" i="1" dirty="0">
                <a:solidFill>
                  <a:srgbClr val="7030A0"/>
                </a:solidFill>
              </a:rPr>
              <a:t>หลักสูตร</a:t>
            </a:r>
            <a:r>
              <a:rPr lang="th-TH" sz="3200" i="1" dirty="0">
                <a:solidFill>
                  <a:srgbClr val="C00000"/>
                </a:solidFill>
              </a:rPr>
              <a:t>ต้องระบุคําชี้แจง เอกสาร และ/หรือผลสํารวจที่หลักสูตรยื่นเพื่อยืนยันความต้องการของตลาดหรือความจําเป็นในการพัฒนาบุคลากร  โดยเฉพาะอย่างยิ่งผลการสํารวจความต้องการของผู้ใช้บัณฑิต หรือผลการสัมภาษณ์ผู้มีส่วนได้ส่วนเสียถึงความจําเป็นที่ต้องมีหลักสูตร </a:t>
            </a:r>
            <a:r>
              <a:rPr lang="th-TH" sz="3200" i="1" dirty="0">
                <a:solidFill>
                  <a:srgbClr val="7030A0"/>
                </a:solidFill>
              </a:rPr>
              <a:t>ทั้งนี้ หลักสูตรอาจอ้างอิงแหล่งที่มาของข้อมูลที่บอกถึงความต้องการบัณฑิตจากหลักสูตรของสังคมที่เป็นหลักฐานเชิงประจักษ" เช่น เอกสารวิชาการเรื่องความตองการแรงงานภายในเขตพัฒนาพิเศษภาคตะวันออก พ.ศ. 2561-2570</a:t>
            </a:r>
            <a:endParaRPr lang="en-US" sz="3200" i="1" dirty="0">
              <a:solidFill>
                <a:srgbClr val="7030A0"/>
              </a:solidFill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EE24CD3-5E90-4FF9-832A-D50E2940A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77146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A6A894-E43E-D116-5701-0DB7C279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36</a:t>
            </a:fld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AA3F63-277F-C9AC-F9A8-AD4E170A0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901" y="228400"/>
            <a:ext cx="7319414" cy="56868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1345F6-0910-67A9-9D01-BC1DBB2F7658}"/>
              </a:ext>
            </a:extLst>
          </p:cNvPr>
          <p:cNvSpPr txBox="1"/>
          <p:nvPr/>
        </p:nvSpPr>
        <p:spPr>
          <a:xfrm>
            <a:off x="3861421" y="5915232"/>
            <a:ext cx="3376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การกำหนด </a:t>
            </a:r>
            <a:r>
              <a:rPr lang="en-US" dirty="0"/>
              <a:t>PLOs </a:t>
            </a:r>
            <a:r>
              <a:rPr lang="th-TH" dirty="0"/>
              <a:t>ของหลักสูตร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D78F55-ECE2-3878-9C74-A2E7EF0D5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14" y="131762"/>
            <a:ext cx="925386" cy="9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9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094994-4429-7A1B-7B23-947B4B5AE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37</a:t>
            </a:fld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BBDED-2800-B179-F10F-DD6766A1F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71" y="253884"/>
            <a:ext cx="11445457" cy="64675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DE5292-C3D9-EF68-CDEE-B254D5101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993" y="0"/>
            <a:ext cx="925386" cy="9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275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6E861-20AD-DC89-F03D-63F801F9C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38</a:t>
            </a:fld>
            <a:endParaRPr lang="th-T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EED29D-1439-9A98-3153-3FB415AE7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98" y="215840"/>
            <a:ext cx="10924002" cy="61405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ECB4C0-946B-7DDE-5154-26579F813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14" y="131762"/>
            <a:ext cx="925386" cy="9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821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B9827B-A28E-A96A-9B7B-A88D9E4F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ตัวอย่างการกำหนดและวิเคราะห์ </a:t>
            </a:r>
            <a:r>
              <a:rPr lang="en-US" dirty="0"/>
              <a:t>SH</a:t>
            </a:r>
            <a:r>
              <a:rPr lang="th-TH" dirty="0"/>
              <a:t> </a:t>
            </a:r>
            <a:br>
              <a:rPr lang="th-TH" dirty="0"/>
            </a:br>
            <a:r>
              <a:rPr lang="th-TH" dirty="0"/>
              <a:t>ในกรณีศึกษา</a:t>
            </a:r>
            <a:r>
              <a:rPr lang="en-US" dirty="0"/>
              <a:t>: </a:t>
            </a:r>
            <a:r>
              <a:rPr lang="th-TH" dirty="0"/>
              <a:t>การจัดทำหลักสูตรภาษาจีน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D5D8D2-4306-1C71-C784-BE2C977C3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7030A0"/>
                </a:solidFill>
              </a:rPr>
              <a:t>1) High Power/ Low impact (HPLI) </a:t>
            </a:r>
            <a:r>
              <a:rPr lang="th-TH" sz="3600" dirty="0"/>
              <a:t>ผู้ที่มีอิทธิพลต่อหลักสูตรในระดับสูง แต่มีผลกระทบต่อหลักสูตรค่อนข้างน้อย เช่น ผู้บริหารเป็นผู้กำหนดนโยบายและโครงร่างต่าง ๆ ในการพัฒนาหลักสูตร</a:t>
            </a:r>
            <a:r>
              <a:rPr lang="en-US" sz="3600" dirty="0"/>
              <a:t> </a:t>
            </a:r>
            <a:r>
              <a:rPr lang="th-TH" sz="3600" dirty="0"/>
              <a:t>มีอิทธิพลต่อการกำหนดทิศทางของหลักสูตรแต่ได้รับผลกระทบต่อหลักสูตรค่อนข้างน้อย เนื่องจากเป็นผู้กำหนดนโยบาย ไม่ใช่ผู้ปฏิบัติงานในหลักสูตร</a:t>
            </a:r>
            <a:endParaRPr lang="en-US"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B1B07E-82BC-D509-4C54-E4446B13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39</a:t>
            </a:fld>
            <a:endParaRPr 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8D8A91-35A5-E420-B69C-01382E282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14" y="131762"/>
            <a:ext cx="925386" cy="9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13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E631-6552-094D-0E6D-51F37D3CA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แนวทางอุดมศึกษาของประเทศ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1179A-449F-A8F2-B34F-1A457A243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sz="3600" dirty="0">
                <a:solidFill>
                  <a:srgbClr val="005E00"/>
                </a:solidFill>
              </a:rPr>
              <a:t>สร้างผู้นำการเปลี่ยนแปลง </a:t>
            </a:r>
            <a:r>
              <a:rPr lang="en-US" sz="3600" dirty="0">
                <a:solidFill>
                  <a:srgbClr val="005E00"/>
                </a:solidFill>
              </a:rPr>
              <a:t>(Change Leader)</a:t>
            </a:r>
          </a:p>
          <a:p>
            <a:r>
              <a:rPr lang="en-US" sz="3600" dirty="0">
                <a:solidFill>
                  <a:srgbClr val="FF33CC"/>
                </a:solidFill>
              </a:rPr>
              <a:t>Blended Learning (On-line and off-line Interactive Platform)</a:t>
            </a:r>
          </a:p>
          <a:p>
            <a:r>
              <a:rPr lang="en-US" sz="3600" dirty="0">
                <a:solidFill>
                  <a:srgbClr val="FF33CC"/>
                </a:solidFill>
              </a:rPr>
              <a:t>Co-operative and Work Integrated Education (CWIE) </a:t>
            </a:r>
            <a:r>
              <a:rPr lang="th-TH" sz="3600" dirty="0">
                <a:solidFill>
                  <a:srgbClr val="FF33CC"/>
                </a:solidFill>
              </a:rPr>
              <a:t>เป็น </a:t>
            </a:r>
            <a:r>
              <a:rPr lang="en-US" sz="3600" dirty="0">
                <a:solidFill>
                  <a:srgbClr val="FF33CC"/>
                </a:solidFill>
              </a:rPr>
              <a:t>Toolsets </a:t>
            </a:r>
            <a:r>
              <a:rPr lang="th-TH" sz="3600" dirty="0">
                <a:solidFill>
                  <a:srgbClr val="FF33CC"/>
                </a:solidFill>
              </a:rPr>
              <a:t>สำคัญในการสร้างบัณฑิตพันธ์ใหม่</a:t>
            </a:r>
          </a:p>
          <a:p>
            <a:r>
              <a:rPr lang="th-TH" sz="3600" dirty="0">
                <a:solidFill>
                  <a:srgbClr val="0000FF"/>
                </a:solidFill>
              </a:rPr>
              <a:t>สร้างหลักสูตรใหม่ เพื่อตอบโจทย์ภาคการผลิต ภาคการบริการยุคใหม่ เชื่อมโยงกับภาคอุตสาหกรรม ซึ่งต้องการ</a:t>
            </a:r>
          </a:p>
          <a:p>
            <a:pPr>
              <a:buFontTx/>
              <a:buChar char="-"/>
            </a:pPr>
            <a:r>
              <a:rPr lang="th-TH" sz="3600" dirty="0">
                <a:solidFill>
                  <a:srgbClr val="0000FF"/>
                </a:solidFill>
              </a:rPr>
              <a:t>เทคโนโลยีใหม่</a:t>
            </a:r>
          </a:p>
          <a:p>
            <a:pPr>
              <a:buFontTx/>
              <a:buChar char="-"/>
            </a:pPr>
            <a:r>
              <a:rPr lang="en-US" sz="3600" dirty="0">
                <a:solidFill>
                  <a:srgbClr val="0000FF"/>
                </a:solidFill>
              </a:rPr>
              <a:t>Digital Transformation</a:t>
            </a:r>
          </a:p>
          <a:p>
            <a:pPr>
              <a:buFontTx/>
              <a:buChar char="-"/>
            </a:pPr>
            <a:r>
              <a:rPr lang="en-US" sz="3600" dirty="0">
                <a:solidFill>
                  <a:srgbClr val="0000FF"/>
                </a:solidFill>
              </a:rPr>
              <a:t>Delivery Platform</a:t>
            </a:r>
          </a:p>
          <a:p>
            <a:pPr>
              <a:buFontTx/>
              <a:buChar char="-"/>
            </a:pPr>
            <a:r>
              <a:rPr lang="th-TH" sz="3600" dirty="0">
                <a:solidFill>
                  <a:srgbClr val="0000FF"/>
                </a:solidFill>
              </a:rPr>
              <a:t>เป็น </a:t>
            </a:r>
            <a:r>
              <a:rPr lang="en-US" sz="3600" dirty="0">
                <a:solidFill>
                  <a:srgbClr val="0000FF"/>
                </a:solidFill>
              </a:rPr>
              <a:t>competency - based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9D36D-C93D-4E5E-35A1-CA6F37FA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4</a:t>
            </a:fld>
            <a:endParaRPr lang="th-T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DC4B99-C4B1-4E70-8C96-69565B353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14" y="131762"/>
            <a:ext cx="925386" cy="9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269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3CFF9-5C27-3F88-394A-31DA7BCAD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ตัวอย่างการกำหนดและวิเคราะห์ </a:t>
            </a:r>
            <a:r>
              <a:rPr lang="en-US" dirty="0"/>
              <a:t>SH</a:t>
            </a:r>
            <a:r>
              <a:rPr lang="th-TH" dirty="0"/>
              <a:t> (ต่อ)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C3BAF-CB2F-1E89-424C-5C16D996C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3600" b="1" dirty="0">
                <a:solidFill>
                  <a:srgbClr val="7030A0"/>
                </a:solidFill>
              </a:rPr>
              <a:t>2. High Power/ High Impact (HPHI) </a:t>
            </a:r>
            <a:r>
              <a:rPr lang="th-TH" sz="3600" dirty="0"/>
              <a:t>ผู้ที่มีอิทธิพลและมีผลกระทบต่อหลักสูตรในระดับสูง เช่น ผู้ประกอบการเป็นหนึ่งในผู้มีส่วนได้ส่วนเสียสำคัญของหลักสูตร ซึ่งเป็นผู้กำหนดความต้องการในสมรรถนะของบัณฑิต โดยจัดเป็นกระบวนการสำคัญในการกำหนดรายวิชาหรือโครงสร้างของหลักสูตร นอกจากนี้ผู้ประกอบการก็ได้รับผลกระทบในระดับสูงเช่นกัน เนื่องจากเป็นผู้ใช้บัณฑิตที่หลักสูตรนั้น ๆ เป็นผู้ผลิต หรือผู้เรียนก็ถือเป็นส่วนหนึ่งของผู้มีส่วนได้ส่วนเสียสำคัญของหลักสูตร ซึ่งเป็นผู้เรียนในหลักสูตรนั้น ๆ เป็นผู้ทำให้ปัญหาหรือช่องว่างในหลักสูตรและผลสัมฤทธิ์ต่าง ๆ เห็นชัดมากขึ้นและผู้เรียนก็เป็นผู้ได้รับผลกระทบโดยตรงเช่นกัน เนื่องจากท้ายที่สุดผู้เรียนก็คือบัณฑิตของหลักสูตรนั้น ๆ 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31658-70CB-5EBD-56DE-6822ECA7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40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33124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653F5-968D-237D-7FA6-B618F0E2C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ตัวอย่างการกำหนดและวิเคราะห์ </a:t>
            </a:r>
            <a:r>
              <a:rPr lang="en-US" dirty="0"/>
              <a:t>SH</a:t>
            </a:r>
            <a:r>
              <a:rPr lang="th-TH" dirty="0"/>
              <a:t> (ต่อ)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9D8F3-5B46-020C-66FC-17E27495F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7030A0"/>
                </a:solidFill>
              </a:rPr>
              <a:t>3) Low Power/Low Impact (LPLI) </a:t>
            </a:r>
            <a:r>
              <a:rPr lang="th-TH" sz="3600" b="1" dirty="0">
                <a:solidFill>
                  <a:srgbClr val="7030A0"/>
                </a:solidFill>
              </a:rPr>
              <a:t> </a:t>
            </a:r>
            <a:r>
              <a:rPr lang="th-TH" sz="3600" dirty="0"/>
              <a:t>ผู้ที่มีอิทธิพลและมีผลกระทบต่อหลักสูตรค่อนข้างน้อย เช่น หน่วยงานราชการทั่วไป เนื่องจากหลักสูตรเป็นการจัดทำเพื่อตอบสนองงานด้านธุรกิจและการบริการ หน่วยงานในภาครัฐจึงมีอิทธิพลและมีกระทบต่อหลักสูตรค่อนข้างน้อย 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D4507-D936-D57A-3C94-F0C1D410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41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23632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84AD-0015-5318-4C79-60760C7D4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ตัวอย่างการกำหนดและวิเคราะห์ </a:t>
            </a:r>
            <a:r>
              <a:rPr lang="en-US" dirty="0"/>
              <a:t>SH</a:t>
            </a:r>
            <a:r>
              <a:rPr lang="th-TH" dirty="0"/>
              <a:t> (ต่อ)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FF391-2A03-486F-EE7D-479F0D2FC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thaiDist">
              <a:buNone/>
            </a:pPr>
            <a:r>
              <a:rPr lang="en-US" b="1" dirty="0">
                <a:solidFill>
                  <a:srgbClr val="7030A0"/>
                </a:solidFill>
              </a:rPr>
              <a:t>4) Low Power/High Impact (LPHI) </a:t>
            </a:r>
            <a:r>
              <a:rPr lang="th-TH" dirty="0"/>
              <a:t>ผู้มีอิทธิพลต่อหลักสูตรน้อยแต่มีผลกระทบต่อหลักสูตรในระดับสูง เช่น มหาวิทยาลัยที่ทำความร่วมมือคู่ขนานกับหลักสูตร ซึ่งอาจเป็นเพียงการไปเยือนเพื่อศึกษาระยะสั้น เป็นลักษณะการศึกษาตามหลักสูตรประกาศนียบัตรเพื่อเสริมความรู้ให้แก่ผู้เรียน จึงอาจมีบทบาทกับการออกแบบโครงสร้างค่อนข้างน้อย แต่ก็เป็นผู้มีส่วนได้ส่วนเสียหนึ่งได้รับผลกระทบจากหลักสูตรโดยตรง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6D051-BE90-13F6-1C60-D227DA71E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31409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2B4A5-1FC6-789B-0F0C-F83020B3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การกำหนดและวิเคราะห์ </a:t>
            </a:r>
            <a:r>
              <a:rPr lang="en-US" dirty="0"/>
              <a:t>Stakeholders </a:t>
            </a:r>
            <a:r>
              <a:rPr lang="th-TH" dirty="0"/>
              <a:t>เป็นการกำหนดและวิเคราะห์เฉพาะทางของหลักสูตรนั้น ๆ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2536F-39BA-5678-4DEC-6C3854A4B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/>
          <a:p>
            <a:r>
              <a:rPr lang="th-TH" dirty="0"/>
              <a:t>อาจแตกต่างกันเนื่องจากมีโครงสร้างของหลักสูตรแต่ละหลักสูตรและความต้องการของพื้นที่ที่แตกต่างกัน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79E32-D882-F6D9-A2FE-5DA47E67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43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81631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2A84587-6B6B-A4A5-5A44-53C6F791A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46363" cy="1325563"/>
          </a:xfrm>
        </p:spPr>
        <p:txBody>
          <a:bodyPr/>
          <a:lstStyle/>
          <a:p>
            <a:r>
              <a:rPr lang="th-TH" dirty="0"/>
              <a:t>8. </a:t>
            </a:r>
            <a:r>
              <a:rPr lang="th-TH" b="1" dirty="0"/>
              <a:t>วิเคราะห์ความสำคัญ และ </a:t>
            </a:r>
            <a:r>
              <a:rPr lang="en-US" b="1" dirty="0"/>
              <a:t>impact </a:t>
            </a:r>
            <a:r>
              <a:rPr lang="th-TH" b="1" dirty="0"/>
              <a:t>ของ </a:t>
            </a:r>
            <a:r>
              <a:rPr lang="en-US" b="1" dirty="0"/>
              <a:t>stakeholders </a:t>
            </a:r>
            <a:r>
              <a:rPr lang="th-TH" b="1" dirty="0"/>
              <a:t>และให้แบ่งกลุ่ม </a:t>
            </a:r>
            <a:r>
              <a:rPr lang="en-US" b="1" dirty="0"/>
              <a:t>stakeholder</a:t>
            </a:r>
            <a:endParaRPr lang="th-TH" b="1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1DE93C7F-E5F7-9509-1D57-197551FAD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945" y="6356350"/>
            <a:ext cx="2743200" cy="365125"/>
          </a:xfrm>
        </p:spPr>
        <p:txBody>
          <a:bodyPr/>
          <a:lstStyle/>
          <a:p>
            <a:fld id="{09C909B2-8A3B-4C6D-8466-4710196883A3}" type="slidenum">
              <a:rPr lang="th-TH" smtClean="0"/>
              <a:t>44</a:t>
            </a:fld>
            <a:endParaRPr lang="th-TH"/>
          </a:p>
        </p:txBody>
      </p:sp>
      <p:graphicFrame>
        <p:nvGraphicFramePr>
          <p:cNvPr id="7" name="ตาราง 7">
            <a:extLst>
              <a:ext uri="{FF2B5EF4-FFF2-40B4-BE49-F238E27FC236}">
                <a16:creationId xmlns:a16="http://schemas.microsoft.com/office/drawing/2014/main" id="{D81B509D-F013-8E8F-0F29-C02B3A9E19B0}"/>
              </a:ext>
            </a:extLst>
          </p:cNvPr>
          <p:cNvGraphicFramePr>
            <a:graphicFrameLocks noGrp="1"/>
          </p:cNvGraphicFramePr>
          <p:nvPr/>
        </p:nvGraphicFramePr>
        <p:xfrm>
          <a:off x="2658190" y="2081935"/>
          <a:ext cx="7040982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0491">
                  <a:extLst>
                    <a:ext uri="{9D8B030D-6E8A-4147-A177-3AD203B41FA5}">
                      <a16:colId xmlns:a16="http://schemas.microsoft.com/office/drawing/2014/main" val="4164410773"/>
                    </a:ext>
                  </a:extLst>
                </a:gridCol>
                <a:gridCol w="3520491">
                  <a:extLst>
                    <a:ext uri="{9D8B030D-6E8A-4147-A177-3AD203B41FA5}">
                      <a16:colId xmlns:a16="http://schemas.microsoft.com/office/drawing/2014/main" val="1231434865"/>
                    </a:ext>
                  </a:extLst>
                </a:gridCol>
              </a:tblGrid>
              <a:tr h="2084684">
                <a:tc>
                  <a:txBody>
                    <a:bodyPr/>
                    <a:lstStyle/>
                    <a:p>
                      <a:r>
                        <a:rPr lang="en-US" dirty="0"/>
                        <a:t>HPLI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HPHI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663488"/>
                  </a:ext>
                </a:extLst>
              </a:tr>
              <a:tr h="1684881">
                <a:tc>
                  <a:txBody>
                    <a:bodyPr/>
                    <a:lstStyle/>
                    <a:p>
                      <a:r>
                        <a:rPr lang="en-US" dirty="0"/>
                        <a:t>LPLI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LPHI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983625"/>
                  </a:ext>
                </a:extLst>
              </a:tr>
            </a:tbl>
          </a:graphicData>
        </a:graphic>
      </p:graphicFrame>
      <p:cxnSp>
        <p:nvCxnSpPr>
          <p:cNvPr id="9" name="ลูกศรเชื่อมต่อแบบตรง 8">
            <a:extLst>
              <a:ext uri="{FF2B5EF4-FFF2-40B4-BE49-F238E27FC236}">
                <a16:creationId xmlns:a16="http://schemas.microsoft.com/office/drawing/2014/main" id="{5F1B04A2-4CE0-FBC3-FA9B-DE4D99D70E8E}"/>
              </a:ext>
            </a:extLst>
          </p:cNvPr>
          <p:cNvCxnSpPr/>
          <p:nvPr/>
        </p:nvCxnSpPr>
        <p:spPr>
          <a:xfrm flipV="1">
            <a:off x="2419743" y="2425959"/>
            <a:ext cx="0" cy="3769568"/>
          </a:xfrm>
          <a:prstGeom prst="straightConnector1">
            <a:avLst/>
          </a:prstGeom>
          <a:ln w="381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>
            <a:extLst>
              <a:ext uri="{FF2B5EF4-FFF2-40B4-BE49-F238E27FC236}">
                <a16:creationId xmlns:a16="http://schemas.microsoft.com/office/drawing/2014/main" id="{5754E7E8-6FB4-473E-539C-7816F32F5095}"/>
              </a:ext>
            </a:extLst>
          </p:cNvPr>
          <p:cNvCxnSpPr>
            <a:cxnSpLocks/>
          </p:cNvCxnSpPr>
          <p:nvPr/>
        </p:nvCxnSpPr>
        <p:spPr>
          <a:xfrm>
            <a:off x="2768083" y="6276388"/>
            <a:ext cx="696374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A17F3A7D-FEAC-5E5F-F69E-B68687F1BE75}"/>
              </a:ext>
            </a:extLst>
          </p:cNvPr>
          <p:cNvSpPr txBox="1"/>
          <p:nvPr/>
        </p:nvSpPr>
        <p:spPr>
          <a:xfrm rot="16200000">
            <a:off x="691373" y="4110687"/>
            <a:ext cx="2984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POWER OF STAKEHOLDERS</a:t>
            </a:r>
            <a:endParaRPr lang="th-TH" sz="2000" dirty="0"/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1C39F2FD-86B5-22A7-0C6C-0774B142EB9C}"/>
              </a:ext>
            </a:extLst>
          </p:cNvPr>
          <p:cNvSpPr txBox="1"/>
          <p:nvPr/>
        </p:nvSpPr>
        <p:spPr>
          <a:xfrm>
            <a:off x="5004597" y="6357906"/>
            <a:ext cx="3046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IMPACT ON STAKEHOLDERS</a:t>
            </a:r>
            <a:endParaRPr lang="th-TH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97B114-2340-23B4-A3D9-3CAB7E481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52" y="2299537"/>
            <a:ext cx="1777068" cy="30018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AE0E50-9C03-8F6D-BAEE-982057599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7618" y="4589211"/>
            <a:ext cx="1544242" cy="119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277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CE089F1-0D57-1D45-A52B-0240D91CA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600" dirty="0"/>
              <a:t>หลักสูตรปัจจุบัน (หลักสูตรก่อนปรับปรุงครั้งนี้)</a:t>
            </a:r>
            <a:br>
              <a:rPr lang="th-TH" sz="3600" dirty="0"/>
            </a:br>
            <a:r>
              <a:rPr lang="th-TH" sz="3600" dirty="0"/>
              <a:t>เมื่อสำเร็จการศึกษาแล้วบัณฑิตไปทำงานในองค์กรประเภทใดเป็นส่วนใหญ่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F4073B4-4B3D-B8E2-D3B7-253B50D79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i="1" dirty="0">
                <a:solidFill>
                  <a:srgbClr val="7030A0"/>
                </a:solidFill>
              </a:rPr>
              <a:t>(ควรมีข้อมูลย้อนหลัง 3-5 ปี ประกอบ ดูจากข้อมูลสถิติการได้งานได้ทำของบัณฑิต)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5E58CDC9-AFF0-F4FD-1A40-8BE224794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45</a:t>
            </a:fld>
            <a:endParaRPr lang="th-TH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D52280B-BFDB-4E28-855F-C7D1D52D59E1}"/>
              </a:ext>
            </a:extLst>
          </p:cNvPr>
          <p:cNvSpPr/>
          <p:nvPr/>
        </p:nvSpPr>
        <p:spPr>
          <a:xfrm>
            <a:off x="2340427" y="5290456"/>
            <a:ext cx="4615543" cy="10214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ysClr val="windowText" lastClr="000000"/>
                </a:solidFill>
              </a:rPr>
              <a:t>เพื่อให้สอดคล้องกับผู้ใช้งานบัณฑิต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61BA69-4B0A-8EDA-A868-A45962B8D574}"/>
              </a:ext>
            </a:extLst>
          </p:cNvPr>
          <p:cNvSpPr txBox="1"/>
          <p:nvPr/>
        </p:nvSpPr>
        <p:spPr>
          <a:xfrm>
            <a:off x="7500257" y="5539567"/>
            <a:ext cx="3358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/>
              <a:t>และตอบคำถามในสไลด์ถัดไป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83142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51B20-ABD5-0DE6-5A29-DDB1B3521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19941" y="2532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h-TH" sz="4000" dirty="0"/>
              <a:t>เก็บข้อมูล</a:t>
            </a:r>
            <a:r>
              <a:rPr lang="en-US" sz="4000" dirty="0"/>
              <a:t> SH </a:t>
            </a:r>
            <a:r>
              <a:rPr lang="th-TH" sz="4000" dirty="0"/>
              <a:t>อย่างไรได้ให้</a:t>
            </a:r>
            <a:r>
              <a:rPr lang="th-TH" sz="4000" dirty="0">
                <a:solidFill>
                  <a:srgbClr val="C00000"/>
                </a:solidFill>
              </a:rPr>
              <a:t>ข้อมูลสมรรถนะ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F8D5A-931D-0564-A41F-71972B071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46</a:t>
            </a:fld>
            <a:endParaRPr lang="th-TH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FD1FEE24-C129-8F40-1C60-D8EF68D3C2F3}"/>
              </a:ext>
            </a:extLst>
          </p:cNvPr>
          <p:cNvSpPr/>
          <p:nvPr/>
        </p:nvSpPr>
        <p:spPr>
          <a:xfrm>
            <a:off x="2525486" y="1317172"/>
            <a:ext cx="870857" cy="1325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0F395B-01B2-B47D-87B9-00AF6B496C67}"/>
              </a:ext>
            </a:extLst>
          </p:cNvPr>
          <p:cNvSpPr/>
          <p:nvPr/>
        </p:nvSpPr>
        <p:spPr>
          <a:xfrm>
            <a:off x="627102" y="2940030"/>
            <a:ext cx="434106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 (Knowledge)</a:t>
            </a:r>
            <a:br>
              <a:rPr lang="th-TH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 (Skills)</a:t>
            </a:r>
            <a:b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 (Attitude)</a:t>
            </a:r>
            <a:b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43296A-F9DE-B3A2-39FB-726CF84ED99F}"/>
              </a:ext>
            </a:extLst>
          </p:cNvPr>
          <p:cNvSpPr txBox="1"/>
          <p:nvPr/>
        </p:nvSpPr>
        <p:spPr>
          <a:xfrm>
            <a:off x="6668622" y="1307408"/>
            <a:ext cx="52966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1. </a:t>
            </a:r>
            <a:r>
              <a:rPr lang="th-TH" sz="3200" b="1" dirty="0">
                <a:solidFill>
                  <a:srgbClr val="C00000"/>
                </a:solidFill>
              </a:rPr>
              <a:t>เก็บจากใคร </a:t>
            </a:r>
            <a:r>
              <a:rPr lang="th-TH" b="1" dirty="0"/>
              <a:t>(จัด </a:t>
            </a:r>
            <a:r>
              <a:rPr lang="en-US" b="1" dirty="0"/>
              <a:t>priority SH</a:t>
            </a:r>
            <a:r>
              <a:rPr lang="th-TH" b="1" dirty="0"/>
              <a:t> ก่อนไหม)</a:t>
            </a:r>
            <a:br>
              <a:rPr lang="th-TH" b="1" dirty="0"/>
            </a:br>
            <a:r>
              <a:rPr lang="th-TH" sz="2400" b="1" dirty="0"/>
              <a:t>อาจจะใช้ </a:t>
            </a:r>
            <a:r>
              <a:rPr lang="en-US" sz="2400" b="1" dirty="0"/>
              <a:t>Tools </a:t>
            </a:r>
            <a:r>
              <a:rPr lang="th-TH" sz="2400" b="1" dirty="0"/>
              <a:t>ช่วย เช่น </a:t>
            </a:r>
            <a:r>
              <a:rPr lang="en-US" sz="2400" b="1" dirty="0"/>
              <a:t>High Power</a:t>
            </a:r>
            <a:br>
              <a:rPr lang="en-US" sz="2400" b="1" dirty="0"/>
            </a:br>
            <a:r>
              <a:rPr lang="en-US" sz="2400" b="1" dirty="0"/>
              <a:t>High Impact </a:t>
            </a:r>
            <a:r>
              <a:rPr lang="th-TH" sz="2400" b="1" dirty="0"/>
              <a:t>เป็นต้น</a:t>
            </a:r>
            <a:r>
              <a:rPr lang="en-US" sz="2400" b="1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A32529-5514-640B-ADF0-DAA1F7C33052}"/>
              </a:ext>
            </a:extLst>
          </p:cNvPr>
          <p:cNvSpPr txBox="1"/>
          <p:nvPr/>
        </p:nvSpPr>
        <p:spPr>
          <a:xfrm>
            <a:off x="5387487" y="2976448"/>
            <a:ext cx="61366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2. </a:t>
            </a:r>
            <a:r>
              <a:rPr lang="th-TH" sz="3200" b="1" dirty="0">
                <a:solidFill>
                  <a:srgbClr val="C00000"/>
                </a:solidFill>
              </a:rPr>
              <a:t>ใช้เครื่องมืออะไรเก็บ (เก็บอย่างไร) </a:t>
            </a:r>
            <a:r>
              <a:rPr lang="th-TH" sz="2400" b="1" dirty="0"/>
              <a:t>แบบสอบถาม</a:t>
            </a:r>
          </a:p>
          <a:p>
            <a:r>
              <a:rPr lang="th-TH" sz="2400" b="1" dirty="0"/>
              <a:t>ประชุม </a:t>
            </a:r>
            <a:r>
              <a:rPr lang="en-US" sz="2400" b="1" dirty="0"/>
              <a:t>focus group, in</a:t>
            </a:r>
            <a:r>
              <a:rPr lang="th-TH" sz="2400" b="1" dirty="0"/>
              <a:t> </a:t>
            </a:r>
            <a:r>
              <a:rPr lang="en-US" sz="2400" b="1" dirty="0"/>
              <a:t>depth interview </a:t>
            </a:r>
            <a:r>
              <a:rPr lang="th-TH" sz="2400" b="1" dirty="0"/>
              <a:t>ฯลฯ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11755A-E51B-EB1E-A591-B4C775CE86D5}"/>
              </a:ext>
            </a:extLst>
          </p:cNvPr>
          <p:cNvSpPr txBox="1"/>
          <p:nvPr/>
        </p:nvSpPr>
        <p:spPr>
          <a:xfrm>
            <a:off x="4928595" y="4276156"/>
            <a:ext cx="703667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3. </a:t>
            </a:r>
            <a:r>
              <a:rPr lang="th-TH" sz="3200" b="1" dirty="0">
                <a:solidFill>
                  <a:srgbClr val="C00000"/>
                </a:solidFill>
              </a:rPr>
              <a:t>ต้องแยก </a:t>
            </a:r>
            <a:r>
              <a:rPr lang="en-US" sz="3200" b="1" dirty="0">
                <a:solidFill>
                  <a:srgbClr val="C00000"/>
                </a:solidFill>
              </a:rPr>
              <a:t>needs </a:t>
            </a:r>
            <a:r>
              <a:rPr lang="th-TH" sz="3200" b="1" dirty="0">
                <a:solidFill>
                  <a:srgbClr val="C00000"/>
                </a:solidFill>
              </a:rPr>
              <a:t>และ </a:t>
            </a:r>
            <a:r>
              <a:rPr lang="en-US" sz="3200" b="1" dirty="0">
                <a:solidFill>
                  <a:srgbClr val="C00000"/>
                </a:solidFill>
              </a:rPr>
              <a:t>want </a:t>
            </a:r>
            <a:r>
              <a:rPr lang="th-TH" sz="3200" b="1" dirty="0"/>
              <a:t>ก่อนมาทำ </a:t>
            </a:r>
            <a:r>
              <a:rPr lang="en-US" sz="3200" b="1" dirty="0"/>
              <a:t>PLOs</a:t>
            </a:r>
          </a:p>
          <a:p>
            <a:r>
              <a:rPr lang="th-TH" sz="3200" b="1" dirty="0"/>
              <a:t>ที่ต้องการคือ </a:t>
            </a:r>
            <a:r>
              <a:rPr lang="en-US" sz="3200" b="1" dirty="0">
                <a:solidFill>
                  <a:srgbClr val="C00000"/>
                </a:solidFill>
              </a:rPr>
              <a:t>needs</a:t>
            </a:r>
            <a:r>
              <a:rPr lang="en-US" sz="3200" b="1" dirty="0"/>
              <a:t> </a:t>
            </a:r>
            <a:r>
              <a:rPr lang="th-TH" sz="3200" b="1" dirty="0"/>
              <a:t>ไม่ใช่ </a:t>
            </a:r>
            <a:r>
              <a:rPr lang="en-US" sz="3200" b="1" dirty="0"/>
              <a:t>want</a:t>
            </a:r>
          </a:p>
          <a:p>
            <a:r>
              <a:rPr lang="en-US" sz="3200" b="1" dirty="0"/>
              <a:t>4. </a:t>
            </a:r>
            <a:r>
              <a:rPr lang="th-TH" sz="3200" b="1" dirty="0"/>
              <a:t>หลักสูตรต้องตอบโจทย์ </a:t>
            </a:r>
            <a:r>
              <a:rPr lang="en-US" sz="3200" b="1" dirty="0">
                <a:solidFill>
                  <a:srgbClr val="C00000"/>
                </a:solidFill>
              </a:rPr>
              <a:t>stakeholders </a:t>
            </a:r>
            <a:r>
              <a:rPr lang="th-TH" sz="3200" b="1" dirty="0">
                <a:solidFill>
                  <a:srgbClr val="C00000"/>
                </a:solidFill>
              </a:rPr>
              <a:t>ในปัจจุบัน</a:t>
            </a:r>
          </a:p>
          <a:p>
            <a:r>
              <a:rPr lang="th-TH" sz="3200" b="1" dirty="0">
                <a:solidFill>
                  <a:srgbClr val="C00000"/>
                </a:solidFill>
              </a:rPr>
              <a:t>และ </a:t>
            </a:r>
            <a:r>
              <a:rPr lang="en-US" sz="3200" b="1" dirty="0">
                <a:solidFill>
                  <a:srgbClr val="C00000"/>
                </a:solidFill>
              </a:rPr>
              <a:t>stakeholders </a:t>
            </a:r>
            <a:r>
              <a:rPr lang="th-TH" sz="3200" b="1" dirty="0">
                <a:solidFill>
                  <a:srgbClr val="C00000"/>
                </a:solidFill>
              </a:rPr>
              <a:t>ในอนาคต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0997701-5676-1292-8D07-A3A475D95101}"/>
              </a:ext>
            </a:extLst>
          </p:cNvPr>
          <p:cNvCxnSpPr/>
          <p:nvPr/>
        </p:nvCxnSpPr>
        <p:spPr>
          <a:xfrm>
            <a:off x="5150406" y="1121229"/>
            <a:ext cx="1391908" cy="9556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4CD6CB-60B4-0A9F-6BD8-3A464E6831EA}"/>
              </a:ext>
            </a:extLst>
          </p:cNvPr>
          <p:cNvCxnSpPr>
            <a:cxnSpLocks/>
          </p:cNvCxnSpPr>
          <p:nvPr/>
        </p:nvCxnSpPr>
        <p:spPr>
          <a:xfrm>
            <a:off x="4742884" y="1177197"/>
            <a:ext cx="780495" cy="18314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FE3581A-982A-AFDA-4A3F-9B38E596B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14" y="131762"/>
            <a:ext cx="925386" cy="9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120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A62BB-E469-79E5-27FD-D4ABACAB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ความต้องการของ </a:t>
            </a:r>
            <a:r>
              <a:rPr lang="en-US" dirty="0"/>
              <a:t>Stakeholders </a:t>
            </a:r>
            <a:r>
              <a:rPr lang="th-TH" dirty="0"/>
              <a:t>ที่จัดทำขึ้น </a:t>
            </a:r>
            <a:r>
              <a:rPr lang="en-US" dirty="0"/>
              <a:t>3 </a:t>
            </a:r>
            <a:r>
              <a:rPr lang="th-TH" dirty="0"/>
              <a:t>ด้าน ได้แก่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330AC-0C24-4ED8-394C-0ED1781DC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742950" indent="-742950">
              <a:buAutoNum type="arabicParenR"/>
            </a:pPr>
            <a:r>
              <a:rPr lang="th-TH" sz="4000" b="1" dirty="0">
                <a:solidFill>
                  <a:srgbClr val="7030A0"/>
                </a:solidFill>
              </a:rPr>
              <a:t>ความต้องการของ </a:t>
            </a:r>
            <a:r>
              <a:rPr lang="en-US" sz="4000" b="1" dirty="0">
                <a:solidFill>
                  <a:srgbClr val="7030A0"/>
                </a:solidFill>
              </a:rPr>
              <a:t>Stakeholders </a:t>
            </a:r>
            <a:r>
              <a:rPr lang="th-TH" sz="4000" b="1" dirty="0">
                <a:solidFill>
                  <a:srgbClr val="7030A0"/>
                </a:solidFill>
              </a:rPr>
              <a:t>ฝ่ายวิชาการ เช่น ผู้ทรงคุณวุฒิภายในและภายนอก </a:t>
            </a:r>
            <a:r>
              <a:rPr lang="th-TH" sz="4000" dirty="0"/>
              <a:t>ที่มีความต้องการจำเป็นต้องควบคุมคุณภาพและมาตรฐานของบัณฑิตในหลักสูตรให้มีสมรรถนะตรงไปตามเกณฑ์มาตรฐานที่มหาวิทยาลัยกำหนด</a:t>
            </a:r>
          </a:p>
          <a:p>
            <a:pPr marL="742950" indent="-742950">
              <a:buAutoNum type="arabicParenR"/>
            </a:pPr>
            <a:r>
              <a:rPr lang="th-TH" sz="4000" b="1" dirty="0">
                <a:solidFill>
                  <a:srgbClr val="7030A0"/>
                </a:solidFill>
              </a:rPr>
              <a:t>ความต้องการ </a:t>
            </a:r>
            <a:r>
              <a:rPr lang="en-US" sz="4000" b="1" dirty="0">
                <a:solidFill>
                  <a:srgbClr val="7030A0"/>
                </a:solidFill>
              </a:rPr>
              <a:t>Stakeholders </a:t>
            </a:r>
            <a:r>
              <a:rPr lang="th-TH" sz="4000" b="1" dirty="0">
                <a:solidFill>
                  <a:srgbClr val="7030A0"/>
                </a:solidFill>
              </a:rPr>
              <a:t>ฝ่ายผู้ประกอบการ</a:t>
            </a:r>
            <a:r>
              <a:rPr lang="th-TH" sz="4000" dirty="0"/>
              <a:t>ที่มีต่อการผลิตบัณฑิตให้ตรงความต้องการของสังคมและตลาดแรงงาน (การผลิตบัณฑิตที่มีสมรรถนะในการทำงานควบคู่กับความรู้ทางวิชาการ)</a:t>
            </a:r>
          </a:p>
          <a:p>
            <a:pPr marL="742950" indent="-742950">
              <a:buAutoNum type="arabicParenR"/>
            </a:pPr>
            <a:r>
              <a:rPr lang="th-TH" sz="4000" b="1" dirty="0">
                <a:solidFill>
                  <a:srgbClr val="7030A0"/>
                </a:solidFill>
              </a:rPr>
              <a:t>ความต้องการของ </a:t>
            </a:r>
            <a:r>
              <a:rPr lang="en-US" sz="4000" b="1" dirty="0">
                <a:solidFill>
                  <a:srgbClr val="7030A0"/>
                </a:solidFill>
              </a:rPr>
              <a:t>Stakeholders </a:t>
            </a:r>
            <a:r>
              <a:rPr lang="th-TH" sz="4000" b="1" dirty="0">
                <a:solidFill>
                  <a:srgbClr val="7030A0"/>
                </a:solidFill>
              </a:rPr>
              <a:t>ฝ่ายผู้เรียน</a:t>
            </a:r>
            <a:r>
              <a:rPr lang="th-TH" sz="4000" dirty="0"/>
              <a:t>ซึ่งเป็นผู้มีส่วนได้ส่วนเสียและเป็นองค์ประกอบสำคัญที่สุดของหลักสูตร </a:t>
            </a:r>
          </a:p>
          <a:p>
            <a:pPr marL="742950" indent="-742950">
              <a:buAutoNum type="arabicParenR"/>
            </a:pPr>
            <a:endParaRPr lang="th-TH" sz="4000" dirty="0"/>
          </a:p>
          <a:p>
            <a:pPr marL="742950" indent="-742950">
              <a:buAutoNum type="arabicParenR"/>
            </a:pP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DDF45-66B7-E5D7-1647-8BCD93FC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47</a:t>
            </a:fld>
            <a:endParaRPr lang="th-T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4971A1-A297-41D6-5C9C-B80219D1B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14" y="131762"/>
            <a:ext cx="925386" cy="9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692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123BD-2325-926D-11AD-3B84C59FA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ตัวอย่างการเก็บข้อมูลจากผู้ใช้บัณฑิต</a:t>
            </a:r>
            <a:br>
              <a:rPr lang="th-TH" dirty="0"/>
            </a:br>
            <a:r>
              <a:rPr lang="th-TH" sz="3600" dirty="0"/>
              <a:t>หลักสูตรวิทยา</a:t>
            </a:r>
            <a:r>
              <a:rPr lang="th-TH" sz="3600" dirty="0" err="1"/>
              <a:t>ศา</a:t>
            </a:r>
            <a:r>
              <a:rPr lang="th-TH" sz="3600" dirty="0"/>
              <a:t>สตรบัณฑิต สาขาวิชาวัสดุศาสตร์</a:t>
            </a:r>
            <a:endParaRPr lang="en-US" sz="3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D4CADD-19D6-EEBA-497A-CA37F4247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214" y="1603603"/>
            <a:ext cx="9991571" cy="44815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C970B-F9CE-BD5F-C25D-EE16449A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48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80594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E0CEC0D-3E6D-EC87-70ED-3CDB63821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นำเสนอการวิเคราะห์ความต้องการของ </a:t>
            </a:r>
            <a:r>
              <a:rPr lang="en-US" dirty="0"/>
              <a:t>SH </a:t>
            </a:r>
            <a:r>
              <a:rPr lang="th-TH" dirty="0"/>
              <a:t>ทั้งหมด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A922922-216C-804F-858D-75A2D7265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600" b="1" i="0" u="none" strike="noStrike" baseline="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จัดเรียงความสำคัญ </a:t>
            </a:r>
            <a:r>
              <a:rPr lang="en-US" sz="3600" b="1" i="0" u="none" strike="noStrike" baseline="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(Priority) </a:t>
            </a:r>
            <a:r>
              <a:rPr lang="th-TH" sz="3600" b="1" i="0" u="none" strike="noStrike" baseline="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 </a:t>
            </a:r>
            <a:r>
              <a:rPr lang="en-US" sz="3600" b="1" i="0" u="none" strike="noStrike" baseline="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SH </a:t>
            </a:r>
            <a:r>
              <a:rPr lang="th-TH" sz="3600" b="1" i="0" u="none" strike="noStrike" baseline="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ที่สำคัญ และความต้องการที่สำคัญ</a:t>
            </a:r>
            <a:r>
              <a:rPr lang="en-US" sz="3600" b="1" i="0" u="none" strike="noStrike" baseline="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(needs) </a:t>
            </a:r>
            <a:r>
              <a:rPr lang="th-TH" sz="3600" b="1" i="0" u="none" strike="noStrike" baseline="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โดยความต้องการที่สำคัญระดับต้นๆ ของ </a:t>
            </a:r>
            <a:r>
              <a:rPr lang="en-US" sz="36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SH </a:t>
            </a:r>
            <a:r>
              <a:rPr lang="th-TH" sz="36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sz="3600" b="1" i="0" u="sng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สำคัญต้องนำมากำหนด </a:t>
            </a:r>
            <a:r>
              <a:rPr lang="en-US" sz="3600" b="1" i="0" u="sng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PLO</a:t>
            </a:r>
            <a:r>
              <a:rPr lang="en-US" sz="3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en-US" sz="3600" b="1" i="0" u="sng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i="0" u="sng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และปรากฏในรายวิชาบังคับทั้งหมด</a:t>
            </a:r>
            <a:r>
              <a:rPr lang="th-TH" sz="36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ส่วนความต้องการที่สำคัญน้อย ให้ไปปรากฏในวิชาเลือก</a:t>
            </a:r>
            <a:endParaRPr lang="th-TH" sz="4800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E40C9F9-2585-FDA9-0E56-E726EAE8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49</a:t>
            </a:fld>
            <a:endParaRPr lang="th-TH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8A7CDB-3299-DA48-1147-6AEC7F082F06}"/>
              </a:ext>
            </a:extLst>
          </p:cNvPr>
          <p:cNvSpPr/>
          <p:nvPr/>
        </p:nvSpPr>
        <p:spPr>
          <a:xfrm>
            <a:off x="1055914" y="3744685"/>
            <a:ext cx="10199915" cy="27481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solidFill>
                  <a:schemeClr val="tx1"/>
                </a:solidFill>
              </a:rPr>
              <a:t>แยกระหว่าง </a:t>
            </a:r>
            <a:r>
              <a:rPr lang="en-US" b="1" dirty="0">
                <a:solidFill>
                  <a:schemeClr val="tx1"/>
                </a:solidFill>
              </a:rPr>
              <a:t>Want </a:t>
            </a:r>
            <a:r>
              <a:rPr lang="th-TH" b="1" dirty="0">
                <a:solidFill>
                  <a:schemeClr val="tx1"/>
                </a:solidFill>
              </a:rPr>
              <a:t>กับ </a:t>
            </a:r>
            <a:r>
              <a:rPr lang="en-US" b="1" dirty="0">
                <a:solidFill>
                  <a:schemeClr val="tx1"/>
                </a:solidFill>
              </a:rPr>
              <a:t>needs </a:t>
            </a:r>
            <a:r>
              <a:rPr lang="th-TH" b="1" dirty="0">
                <a:solidFill>
                  <a:schemeClr val="tx1"/>
                </a:solidFill>
              </a:rPr>
              <a:t>เราต้องการ </a:t>
            </a:r>
            <a:r>
              <a:rPr lang="en-US" b="1" dirty="0">
                <a:solidFill>
                  <a:schemeClr val="tx1"/>
                </a:solidFill>
              </a:rPr>
              <a:t>needs</a:t>
            </a:r>
          </a:p>
          <a:p>
            <a:pPr marL="514350" indent="-514350">
              <a:buAutoNum type="arabicPeriod"/>
            </a:pPr>
            <a:r>
              <a:rPr lang="th-TH" b="1" dirty="0">
                <a:solidFill>
                  <a:schemeClr val="tx1"/>
                </a:solidFill>
              </a:rPr>
              <a:t>ถ้า </a:t>
            </a:r>
            <a:r>
              <a:rPr lang="en-US" b="1" dirty="0">
                <a:solidFill>
                  <a:schemeClr val="tx1"/>
                </a:solidFill>
              </a:rPr>
              <a:t>stakeholders </a:t>
            </a:r>
            <a:r>
              <a:rPr lang="th-TH" b="1" dirty="0">
                <a:solidFill>
                  <a:schemeClr val="tx1"/>
                </a:solidFill>
              </a:rPr>
              <a:t>พูดซ้ำๆ กันหลายกลุ่มเราเรียกว่า </a:t>
            </a:r>
            <a:r>
              <a:rPr lang="en-US" b="1" dirty="0">
                <a:solidFill>
                  <a:schemeClr val="tx1"/>
                </a:solidFill>
              </a:rPr>
              <a:t>needs</a:t>
            </a:r>
          </a:p>
          <a:p>
            <a:pPr marL="514350" indent="-514350">
              <a:buAutoNum type="arabicPeriod"/>
            </a:pPr>
            <a:r>
              <a:rPr lang="th-TH" b="1" dirty="0">
                <a:solidFill>
                  <a:schemeClr val="tx1"/>
                </a:solidFill>
              </a:rPr>
              <a:t>ถ้า </a:t>
            </a:r>
            <a:r>
              <a:rPr lang="en-US" b="1" dirty="0">
                <a:solidFill>
                  <a:schemeClr val="tx1"/>
                </a:solidFill>
              </a:rPr>
              <a:t>stakeholders </a:t>
            </a:r>
            <a:r>
              <a:rPr lang="th-TH" b="1" dirty="0">
                <a:solidFill>
                  <a:schemeClr val="tx1"/>
                </a:solidFill>
              </a:rPr>
              <a:t>ในกลุ่ม </a:t>
            </a:r>
            <a:r>
              <a:rPr lang="en-US" b="1" dirty="0">
                <a:solidFill>
                  <a:schemeClr val="tx1"/>
                </a:solidFill>
              </a:rPr>
              <a:t>priority </a:t>
            </a:r>
            <a:r>
              <a:rPr lang="th-TH" b="1" dirty="0">
                <a:solidFill>
                  <a:schemeClr val="tx1"/>
                </a:solidFill>
              </a:rPr>
              <a:t>พูด โดย</a:t>
            </a:r>
            <a:r>
              <a:rPr lang="th-TH" b="1" dirty="0">
                <a:solidFill>
                  <a:srgbClr val="C00000"/>
                </a:solidFill>
              </a:rPr>
              <a:t>ดูข้อมูลจากสถิติตลาดแรงงานที่หลักสูตรของเราจบไปทำงาน (ดูข้อมูลอดีต)</a:t>
            </a:r>
          </a:p>
          <a:p>
            <a:pPr marL="514350" indent="-514350">
              <a:buAutoNum type="arabicPeriod"/>
            </a:pPr>
            <a:r>
              <a:rPr lang="th-TH" b="1" dirty="0">
                <a:solidFill>
                  <a:schemeClr val="tx1"/>
                </a:solidFill>
              </a:rPr>
              <a:t>ดู </a:t>
            </a:r>
            <a:r>
              <a:rPr lang="en-US" b="1" dirty="0">
                <a:solidFill>
                  <a:srgbClr val="C00000"/>
                </a:solidFill>
              </a:rPr>
              <a:t>Future needs </a:t>
            </a:r>
            <a:r>
              <a:rPr lang="th-TH" b="1" dirty="0">
                <a:solidFill>
                  <a:schemeClr val="tx1"/>
                </a:solidFill>
              </a:rPr>
              <a:t>ความต้องการตลาดแรงงาน มีการ </a:t>
            </a:r>
            <a:r>
              <a:rPr lang="en-US" b="1" dirty="0">
                <a:solidFill>
                  <a:schemeClr val="tx1"/>
                </a:solidFill>
              </a:rPr>
              <a:t>turn over rate </a:t>
            </a:r>
            <a:r>
              <a:rPr lang="th-TH" b="1" dirty="0">
                <a:solidFill>
                  <a:schemeClr val="tx1"/>
                </a:solidFill>
              </a:rPr>
              <a:t>อาชีพนั้นในอีก </a:t>
            </a:r>
            <a:r>
              <a:rPr lang="en-US" b="1" dirty="0">
                <a:solidFill>
                  <a:schemeClr val="tx1"/>
                </a:solidFill>
              </a:rPr>
              <a:t>6-7 </a:t>
            </a:r>
            <a:r>
              <a:rPr lang="th-TH" b="1" dirty="0">
                <a:solidFill>
                  <a:schemeClr val="tx1"/>
                </a:solidFill>
              </a:rPr>
              <a:t>ปีหรือไม่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th-TH" b="1" dirty="0">
                <a:solidFill>
                  <a:schemeClr val="tx1"/>
                </a:solidFill>
              </a:rPr>
              <a:t>หรือมีตำแหน่งงานใหม่ที่เกิดขึ้นมา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FD68C3-D363-209A-1BFC-EAE188F99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14" y="131762"/>
            <a:ext cx="925386" cy="9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26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317B-A986-C160-0129-2C36EB1BC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E836B-41A8-3529-8606-902C5F83F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32281-C722-F893-4FFA-F1510167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5</a:t>
            </a:fld>
            <a:endParaRPr lang="th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C27556-2A59-F15C-485E-E97F51504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92" y="224429"/>
            <a:ext cx="11558281" cy="6497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DF270E-F451-4EF6-9EB5-D0EA915E3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14" y="131762"/>
            <a:ext cx="925386" cy="9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394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7E79A-5154-889D-A6EB-3147FCF02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2938B-A74C-47BF-766D-DAF63CF15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ตัวอย่างการเก็บข้อมูลและคำถามจาก </a:t>
            </a:r>
            <a:r>
              <a:rPr lang="en-US" dirty="0"/>
              <a:t>Stakeholders </a:t>
            </a:r>
            <a:r>
              <a:rPr lang="th-TH" dirty="0"/>
              <a:t>จากกลุ่มต่างๆ จากไฟล์ที่ชื่อ </a:t>
            </a:r>
          </a:p>
          <a:p>
            <a:pPr marL="0" indent="0">
              <a:buNone/>
            </a:pPr>
            <a:r>
              <a:rPr lang="th-TH" dirty="0"/>
              <a:t>"ตัวอย่างการเก็บข้อมูลจาก </a:t>
            </a:r>
            <a:r>
              <a:rPr lang="en-US" dirty="0"/>
              <a:t>Stakeholders_</a:t>
            </a:r>
            <a:r>
              <a:rPr lang="th-TH" dirty="0"/>
              <a:t>มหาวิทยาลัยแม่โจ้"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0FC03-1311-608B-7185-E4ECC8632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50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1204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DD9C6-3E40-53DE-9366-32D7424E8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249" y="5663747"/>
            <a:ext cx="11021009" cy="1207861"/>
          </a:xfrm>
        </p:spPr>
        <p:txBody>
          <a:bodyPr>
            <a:normAutofit/>
          </a:bodyPr>
          <a:lstStyle/>
          <a:p>
            <a:r>
              <a:rPr lang="th-TH" sz="2800" b="1" dirty="0">
                <a:solidFill>
                  <a:srgbClr val="C00000"/>
                </a:solidFill>
              </a:rPr>
              <a:t>ให้เรียงความสำคัญ (</a:t>
            </a:r>
            <a:r>
              <a:rPr lang="en-US" sz="2800" b="1" dirty="0">
                <a:solidFill>
                  <a:srgbClr val="C00000"/>
                </a:solidFill>
              </a:rPr>
              <a:t>Priority) </a:t>
            </a:r>
            <a:r>
              <a:rPr lang="th-TH" sz="2800" b="1" dirty="0">
                <a:solidFill>
                  <a:srgbClr val="C00000"/>
                </a:solidFill>
              </a:rPr>
              <a:t>ของ </a:t>
            </a:r>
            <a:r>
              <a:rPr lang="en-US" sz="2800" b="1" dirty="0">
                <a:solidFill>
                  <a:srgbClr val="C00000"/>
                </a:solidFill>
              </a:rPr>
              <a:t>SH </a:t>
            </a:r>
            <a:r>
              <a:rPr lang="th-TH" sz="2800" b="1" dirty="0">
                <a:solidFill>
                  <a:srgbClr val="C00000"/>
                </a:solidFill>
              </a:rPr>
              <a:t>ที่สำคัญขึ้น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19B722E-E702-FA3A-3231-5D1298835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51</a:t>
            </a:fld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0115D67-11B5-7518-3E8C-E9AB784156E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th-TH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กลุ่มผู้มีส่วนได้ส่วนเสีย</a:t>
            </a:r>
            <a:endParaRPr lang="th-TH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th-TH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การวิเคราะห์กลุ่ม</a:t>
            </a:r>
            <a:endParaRPr lang="th-TH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th-TH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วิธีการได้มาซึ่งสมรรถนะที่จำเป็น</a:t>
            </a:r>
            <a:endParaRPr lang="th-TH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th-TH" dirty="0"/>
          </a:p>
        </p:txBody>
      </p:sp>
      <p:graphicFrame>
        <p:nvGraphicFramePr>
          <p:cNvPr id="5" name="ตาราง 7">
            <a:extLst>
              <a:ext uri="{FF2B5EF4-FFF2-40B4-BE49-F238E27FC236}">
                <a16:creationId xmlns:a16="http://schemas.microsoft.com/office/drawing/2014/main" id="{5C2A303D-A38F-A53B-6106-DF700BF5B533}"/>
              </a:ext>
            </a:extLst>
          </p:cNvPr>
          <p:cNvGraphicFramePr>
            <a:graphicFrameLocks/>
          </p:cNvGraphicFramePr>
          <p:nvPr/>
        </p:nvGraphicFramePr>
        <p:xfrm>
          <a:off x="670249" y="1172482"/>
          <a:ext cx="10515597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96006179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04076640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554820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กลุ่มผู้มีส่วนได้ส่วนเสีย</a:t>
                      </a:r>
                    </a:p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การวิเคราะห์กลุ่ม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วิธีการได้มาซึ่งสมรรถนะที่จำเป็น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383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715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868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218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052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212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132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8617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6F8153C-9A64-1062-0BAA-92EEE8FA1436}"/>
              </a:ext>
            </a:extLst>
          </p:cNvPr>
          <p:cNvSpPr txBox="1"/>
          <p:nvPr/>
        </p:nvSpPr>
        <p:spPr>
          <a:xfrm>
            <a:off x="566057" y="343328"/>
            <a:ext cx="11317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rgbClr val="0070C0"/>
                </a:solidFill>
              </a:rPr>
              <a:t>ตารางการสำรวจความคิดเห็นของผู้มีส่วนได้ส่วนเสีย </a:t>
            </a:r>
            <a:r>
              <a:rPr lang="en-US" sz="3600" b="1" dirty="0">
                <a:solidFill>
                  <a:srgbClr val="0070C0"/>
                </a:solidFill>
              </a:rPr>
              <a:t>(Stakeholder’s need)</a:t>
            </a:r>
          </a:p>
        </p:txBody>
      </p:sp>
    </p:spTree>
    <p:extLst>
      <p:ext uri="{BB962C8B-B14F-4D97-AF65-F5344CB8AC3E}">
        <p14:creationId xmlns:p14="http://schemas.microsoft.com/office/powerpoint/2010/main" val="33422802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82B6CDA-2211-40D3-04F3-EB9A753A4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61" y="257466"/>
            <a:ext cx="112221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Ex. </a:t>
            </a:r>
            <a:r>
              <a:rPr lang="th-TH" sz="3600" dirty="0"/>
              <a:t>ตารางการสำรวจ</a:t>
            </a:r>
            <a:r>
              <a:rPr lang="th-TH" sz="3600" dirty="0">
                <a:solidFill>
                  <a:srgbClr val="C00000"/>
                </a:solidFill>
              </a:rPr>
              <a:t>ข้อมูลสมรรถนะ </a:t>
            </a:r>
            <a:r>
              <a:rPr lang="en-US" sz="3600" dirty="0">
                <a:solidFill>
                  <a:srgbClr val="C00000"/>
                </a:solidFill>
              </a:rPr>
              <a:t>(K, S, A) Future needs </a:t>
            </a:r>
            <a:r>
              <a:rPr lang="th-TH" sz="3600" dirty="0">
                <a:solidFill>
                  <a:srgbClr val="C00000"/>
                </a:solidFill>
              </a:rPr>
              <a:t>ที่ต้องการ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th-TH" sz="3600" dirty="0"/>
              <a:t>ของผู้มีส่วนได้ส่วนเสีย </a:t>
            </a:r>
            <a:r>
              <a:rPr lang="en-US" sz="3600" dirty="0"/>
              <a:t>(Stakeholder’s need)</a:t>
            </a:r>
            <a:endParaRPr lang="th-TH" sz="3600" dirty="0"/>
          </a:p>
        </p:txBody>
      </p:sp>
      <p:graphicFrame>
        <p:nvGraphicFramePr>
          <p:cNvPr id="7" name="ตาราง 7">
            <a:extLst>
              <a:ext uri="{FF2B5EF4-FFF2-40B4-BE49-F238E27FC236}">
                <a16:creationId xmlns:a16="http://schemas.microsoft.com/office/drawing/2014/main" id="{A4FDFA35-C23E-A075-0733-0EF7A1BADD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780974"/>
              </p:ext>
            </p:extLst>
          </p:nvPr>
        </p:nvGraphicFramePr>
        <p:xfrm>
          <a:off x="661161" y="1583029"/>
          <a:ext cx="10515597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96006179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04076640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554820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2500" dirty="0"/>
                        <a:t>กลุ่มผู้มีส่วนได้ส่วนเสีย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500" dirty="0"/>
                        <a:t>การวิเคราะห์กลุ่ม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500" dirty="0"/>
                        <a:t>วิธีการได้มาซึ่งสมรรถนะที่จำเป็น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383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500" dirty="0"/>
                        <a:t>สปอว</a:t>
                      </a:r>
                      <a:r>
                        <a:rPr lang="en-US" sz="2500" dirty="0"/>
                        <a:t>.</a:t>
                      </a:r>
                      <a:endParaRPr lang="th-TH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High Power/Low impact</a:t>
                      </a:r>
                      <a:endParaRPr lang="th-TH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500" dirty="0"/>
                        <a:t>กำหนดผลลัพธ์การเรียนรู้ตามคุณวุฒิอย่างน้อย 4 ด้าน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715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500" dirty="0"/>
                        <a:t>ผู้ใช้บัณฑิต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High power/High impact</a:t>
                      </a:r>
                      <a:endParaRPr lang="th-TH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500" dirty="0"/>
                        <a:t>ตอบ</a:t>
                      </a:r>
                      <a:r>
                        <a:rPr lang="th-TH" sz="2500" b="1" dirty="0">
                          <a:solidFill>
                            <a:srgbClr val="C00000"/>
                          </a:solidFill>
                        </a:rPr>
                        <a:t>แบบสอบถามสมรรถนะ</a:t>
                      </a:r>
                      <a:r>
                        <a:rPr lang="th-TH" sz="2500" dirty="0"/>
                        <a:t>.........ราย</a:t>
                      </a:r>
                      <a:r>
                        <a:rPr lang="en-US" sz="2500" dirty="0"/>
                        <a:t> </a:t>
                      </a:r>
                      <a:endParaRPr lang="th-TH" sz="2500" dirty="0"/>
                    </a:p>
                    <a:p>
                      <a:r>
                        <a:rPr lang="th-TH" sz="2500" dirty="0"/>
                        <a:t>การสนทนากลุ่ม</a:t>
                      </a:r>
                      <a:r>
                        <a:rPr lang="en-US" sz="2500" dirty="0"/>
                        <a:t>/</a:t>
                      </a:r>
                      <a:r>
                        <a:rPr lang="th-TH" sz="2500" dirty="0"/>
                        <a:t>การสัมภาษณ์เชิงลึก</a:t>
                      </a:r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918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500" dirty="0"/>
                        <a:t>ศิษย์ปัจจุบัน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…………….</a:t>
                      </a:r>
                      <a:endParaRPr lang="th-TH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500" dirty="0"/>
                        <a:t>ตอบ</a:t>
                      </a:r>
                      <a:r>
                        <a:rPr lang="th-TH" sz="2500" b="1" dirty="0">
                          <a:solidFill>
                            <a:srgbClr val="C00000"/>
                          </a:solidFill>
                        </a:rPr>
                        <a:t>แบบสอบถามสมรรถนะ</a:t>
                      </a:r>
                      <a:r>
                        <a:rPr lang="th-TH" sz="2500" dirty="0"/>
                        <a:t>.</a:t>
                      </a:r>
                      <a:r>
                        <a:rPr lang="en-US" sz="2500" dirty="0"/>
                        <a:t>/</a:t>
                      </a:r>
                      <a:r>
                        <a:rPr lang="th-TH" sz="2500" dirty="0"/>
                        <a:t>ประชุมและอภิปราย</a:t>
                      </a:r>
                      <a:r>
                        <a:rPr lang="en-US" sz="2500" dirty="0"/>
                        <a:t>/</a:t>
                      </a:r>
                      <a:r>
                        <a:rPr lang="th-TH" sz="2500" dirty="0"/>
                        <a:t>การสนทนากลุ่ม</a:t>
                      </a:r>
                      <a:r>
                        <a:rPr lang="en-US" sz="2500" dirty="0"/>
                        <a:t>/</a:t>
                      </a:r>
                      <a:r>
                        <a:rPr lang="th-TH" sz="2500" dirty="0"/>
                        <a:t>ประชุมกลุ่ม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569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500" dirty="0"/>
                        <a:t>อาจารย์ในภาควิชา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500" dirty="0"/>
                        <a:t>......................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500" dirty="0"/>
                        <a:t>ตอบ</a:t>
                      </a:r>
                      <a:r>
                        <a:rPr lang="th-TH" sz="2500" b="1" dirty="0">
                          <a:solidFill>
                            <a:srgbClr val="C00000"/>
                          </a:solidFill>
                        </a:rPr>
                        <a:t>แบบสอบถามสมรรถนะ</a:t>
                      </a:r>
                      <a:r>
                        <a:rPr lang="th-TH" sz="2500" dirty="0"/>
                        <a:t>.ประชุมและอภิปราย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637683"/>
                  </a:ext>
                </a:extLst>
              </a:tr>
            </a:tbl>
          </a:graphicData>
        </a:graphic>
      </p:graphicFrame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277E7A7-14C7-C37D-72E4-94DF55D80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52</a:t>
            </a:fld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1750F3-DAA0-152E-55C5-627ED8BBF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14" y="131762"/>
            <a:ext cx="925386" cy="9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549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19DA8811-E4F8-5B4E-37D8-9F92DCC42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2800" dirty="0"/>
              <a:t>ตารางสรุปความต้องการของผู้มีส่วนได้ส่วนเสีย </a:t>
            </a:r>
            <a:r>
              <a:rPr lang="en-US" sz="2800" dirty="0"/>
              <a:t>(Stakeholder ’s need)</a:t>
            </a:r>
            <a:br>
              <a:rPr lang="th-TH" sz="2800" dirty="0"/>
            </a:br>
            <a:r>
              <a:rPr lang="en-US" sz="2800" dirty="0"/>
              <a:t>Stakeholder</a:t>
            </a:r>
            <a:r>
              <a:rPr lang="th-TH" sz="2800" dirty="0"/>
              <a:t> </a:t>
            </a:r>
            <a:r>
              <a:rPr lang="th-TH" sz="2800" u="sng" dirty="0"/>
              <a:t>ผู้ใช้งานบัณฑิต</a:t>
            </a:r>
            <a:r>
              <a:rPr lang="en-US" sz="2800" dirty="0"/>
              <a:t>………….</a:t>
            </a:r>
            <a:r>
              <a:rPr lang="th-TH" sz="2800" dirty="0"/>
              <a:t> ให้ระบุเฉพาะ</a:t>
            </a:r>
            <a:r>
              <a:rPr lang="en-US" sz="2800" dirty="0"/>
              <a:t> </a:t>
            </a:r>
            <a:r>
              <a:rPr lang="th-TH" sz="2800" dirty="0"/>
              <a:t>เช่น </a:t>
            </a: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ผู้ประกอบการด้านต่าง ๆ ในเขตภาคใต้</a:t>
            </a:r>
            <a:br>
              <a:rPr lang="th-TH" sz="2800" dirty="0"/>
            </a:br>
            <a:r>
              <a:rPr lang="en-US" sz="2800" dirty="0"/>
              <a:t>(</a:t>
            </a:r>
            <a:r>
              <a:rPr lang="th-TH" sz="2800" dirty="0"/>
              <a:t>ช่วงเวลาที่เก็บข้อมูล </a:t>
            </a:r>
            <a:r>
              <a:rPr lang="en-US" sz="2800" dirty="0"/>
              <a:t>DD/MM/YYYY- DD/MMM/YYY)</a:t>
            </a:r>
            <a:endParaRPr lang="th-TH" sz="2800" dirty="0"/>
          </a:p>
        </p:txBody>
      </p:sp>
      <p:graphicFrame>
        <p:nvGraphicFramePr>
          <p:cNvPr id="8" name="ตาราง 8">
            <a:extLst>
              <a:ext uri="{FF2B5EF4-FFF2-40B4-BE49-F238E27FC236}">
                <a16:creationId xmlns:a16="http://schemas.microsoft.com/office/drawing/2014/main" id="{469589B0-8ADC-AEBD-2E6D-39B25C958E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100704"/>
              </p:ext>
            </p:extLst>
          </p:nvPr>
        </p:nvGraphicFramePr>
        <p:xfrm>
          <a:off x="838200" y="1825625"/>
          <a:ext cx="105156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83770345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437248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Hard Skills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Soft skills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5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168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592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50495"/>
                  </a:ext>
                </a:extLst>
              </a:tr>
            </a:tbl>
          </a:graphicData>
        </a:graphic>
      </p:graphicFrame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7B1A3312-AEEC-A34B-0194-D762200E0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53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31480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DCAF954-9BF7-67EB-EC6C-47FDB2063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62"/>
            <a:ext cx="10515600" cy="1325563"/>
          </a:xfrm>
        </p:spPr>
        <p:txBody>
          <a:bodyPr>
            <a:noAutofit/>
          </a:bodyPr>
          <a:lstStyle/>
          <a:p>
            <a:r>
              <a:rPr lang="th-TH" sz="3200" dirty="0"/>
              <a:t>ตัวอย่าง</a:t>
            </a:r>
            <a:br>
              <a:rPr lang="th-TH" sz="3200" dirty="0"/>
            </a:br>
            <a:r>
              <a:rPr lang="th-TH" sz="3200" dirty="0"/>
              <a:t>ความต้องการจำเป็น </a:t>
            </a:r>
            <a:r>
              <a:rPr lang="en-US" sz="3200" dirty="0"/>
              <a:t>(needs) </a:t>
            </a:r>
            <a:r>
              <a:rPr lang="th-TH" sz="3200" dirty="0"/>
              <a:t>ของผู้มีส่วนได้ส่วนเสีย โปรดระบุ....</a:t>
            </a:r>
            <a:br>
              <a:rPr lang="th-TH" sz="3200" dirty="0"/>
            </a:br>
            <a:r>
              <a:rPr lang="th-TH" sz="3200" dirty="0"/>
              <a:t>(ช่วงเวลาที่เก็บข้อมูล </a:t>
            </a:r>
            <a:r>
              <a:rPr lang="en-US" sz="3200" dirty="0"/>
              <a:t>DD/YYYY- DD/YYY)</a:t>
            </a:r>
            <a:endParaRPr lang="th-TH" sz="3200" dirty="0"/>
          </a:p>
        </p:txBody>
      </p:sp>
      <p:graphicFrame>
        <p:nvGraphicFramePr>
          <p:cNvPr id="9" name="ตาราง 9">
            <a:extLst>
              <a:ext uri="{FF2B5EF4-FFF2-40B4-BE49-F238E27FC236}">
                <a16:creationId xmlns:a16="http://schemas.microsoft.com/office/drawing/2014/main" id="{F842D969-A1F3-A825-6F84-4233631CE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947135"/>
              </p:ext>
            </p:extLst>
          </p:nvPr>
        </p:nvGraphicFramePr>
        <p:xfrm>
          <a:off x="1000447" y="1418869"/>
          <a:ext cx="9612606" cy="5202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6303">
                  <a:extLst>
                    <a:ext uri="{9D8B030D-6E8A-4147-A177-3AD203B41FA5}">
                      <a16:colId xmlns:a16="http://schemas.microsoft.com/office/drawing/2014/main" val="2961504885"/>
                    </a:ext>
                  </a:extLst>
                </a:gridCol>
                <a:gridCol w="4806303">
                  <a:extLst>
                    <a:ext uri="{9D8B030D-6E8A-4147-A177-3AD203B41FA5}">
                      <a16:colId xmlns:a16="http://schemas.microsoft.com/office/drawing/2014/main" val="2156322866"/>
                    </a:ext>
                  </a:extLst>
                </a:gridCol>
              </a:tblGrid>
              <a:tr h="361156">
                <a:tc>
                  <a:txBody>
                    <a:bodyPr/>
                    <a:lstStyle/>
                    <a:p>
                      <a:r>
                        <a:rPr lang="en-US" sz="2000" dirty="0"/>
                        <a:t>Hard skills 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Soft skills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237758"/>
                  </a:ext>
                </a:extLst>
              </a:tr>
              <a:tr h="4806156"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th-TH" sz="2000" dirty="0"/>
                        <a:t>มีความรู้เรื่อง....................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th-TH" sz="2000" dirty="0"/>
                        <a:t>มีความรู้เรื่อง................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th-TH" sz="2000" dirty="0"/>
                        <a:t>มีความรู้เรื่อง </a:t>
                      </a:r>
                      <a:r>
                        <a:rPr lang="en-US" sz="2000" dirty="0"/>
                        <a:t>ISO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th-TH" sz="2000" dirty="0"/>
                        <a:t>รู้จักบูรณาการเชื่อมโยงรายวิชา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th-TH" sz="2000" dirty="0"/>
                        <a:t>มีความรู้ ทักษะ ภาษาอังกฤษและภาษาที่ 3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th-TH" sz="2000" dirty="0"/>
                        <a:t>มีความรู้เรื่องการใช้ </a:t>
                      </a:r>
                      <a:r>
                        <a:rPr lang="en-US" sz="2000" dirty="0"/>
                        <a:t>MS Office </a:t>
                      </a:r>
                      <a:endParaRPr lang="th-TH" sz="2000" dirty="0"/>
                    </a:p>
                    <a:p>
                      <a:pPr marL="514350" indent="-514350">
                        <a:buAutoNum type="arabicPeriod"/>
                      </a:pPr>
                      <a:r>
                        <a:rPr lang="th-TH" sz="2000" dirty="0"/>
                        <a:t>มีความรู้เรื่องการใช้โปรแกรมการวิเคราะห์ข้อมูล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th-TH" sz="2000" dirty="0"/>
                        <a:t>สามารถใช้เครื่องมือทางวิทยาศาสตร์ได้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th-TH" sz="2000" dirty="0"/>
                        <a:t>เป็นนวัตกร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th-TH" sz="2000" dirty="0"/>
                        <a:t>มีความรู้เรื่องความปลอดภัยในห้องปฏิบัติการ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th-TH" sz="2000" dirty="0"/>
                        <a:t>มีความรู้ด้านสารสนเทศสามารถสืบค้นข้อมูลได้อย่างถูกต้อง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th-TH" sz="2000" dirty="0"/>
                        <a:t>..............</a:t>
                      </a:r>
                    </a:p>
                    <a:p>
                      <a:pPr marL="0" indent="0">
                        <a:buNone/>
                      </a:pPr>
                      <a:endParaRPr lang="en-US" sz="2000" dirty="0"/>
                    </a:p>
                    <a:p>
                      <a:pPr marL="514350" indent="-514350">
                        <a:buAutoNum type="arabicPeriod"/>
                      </a:pP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th-TH" sz="2000" dirty="0"/>
                        <a:t>มีความสามารถในการทำงานเป็นทีม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th-TH" sz="2000" dirty="0"/>
                        <a:t>ความรับผิดชอบ มีวินัย อดทน ทำงานได้เร็ว มีความซื่อสัตย์ มีคุณธรรม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th-TH" sz="2000" dirty="0"/>
                        <a:t>บุคลิกภาพดี มั่นใจ มีความกระตือรือร้น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th-TH" sz="2000" dirty="0"/>
                        <a:t>ขยัน ใฝ่รู้ การเคารพผู้อาวุโส มีกาลเทศะ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th-TH" sz="2000" dirty="0"/>
                        <a:t>รู้เกี่ยวกับเทคโนโลยี ทันสถานการณ์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th-TH" sz="2000" dirty="0"/>
                        <a:t>พัฒนาตัวเองตลอดเวลา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2000" dirty="0"/>
                        <a:t>มีทักษะการเป็นผู้ประกอบการ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2000" dirty="0"/>
                        <a:t>คิดบวก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2000" dirty="0"/>
                        <a:t>จัดการเวลาได้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2000" dirty="0"/>
                        <a:t>คิดเป็นระบบ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2000" dirty="0"/>
                        <a:t>มีทักษะการแก้ปัญหาได้อย่างเหมาะสม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2000" dirty="0"/>
                        <a:t>เคารพความแตกต่างระหว่างบุคคล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2000" dirty="0"/>
                        <a:t>มีความคิดสร้างสรรค์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2000" dirty="0"/>
                        <a:t>เรียนรู้ตลอดชีวิต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8912"/>
                  </a:ext>
                </a:extLst>
              </a:tr>
            </a:tbl>
          </a:graphicData>
        </a:graphic>
      </p:graphicFrame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848C1B06-603F-8868-8D60-38081756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54</a:t>
            </a:fld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556A4F-CB3E-1FAD-CDF5-1B042F7B2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14" y="131762"/>
            <a:ext cx="925386" cy="9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472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เนื้อหา 5">
            <a:extLst>
              <a:ext uri="{FF2B5EF4-FFF2-40B4-BE49-F238E27FC236}">
                <a16:creationId xmlns:a16="http://schemas.microsoft.com/office/drawing/2014/main" id="{BE0DED9F-FDCC-9630-B8D8-A97DC24F6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850" y="2125354"/>
            <a:ext cx="5010150" cy="3248025"/>
          </a:xfr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61DA75F1-0DF8-372B-A1C4-A2035F44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55</a:t>
            </a:fld>
            <a:endParaRPr lang="th-TH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0F8EC26F-2268-D07A-8217-B9F2A4F32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548" y="2125354"/>
            <a:ext cx="4895850" cy="2419350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09FE568A-D1F8-FE3F-EB79-4CB862B009E4}"/>
              </a:ext>
            </a:extLst>
          </p:cNvPr>
          <p:cNvSpPr txBox="1"/>
          <p:nvPr/>
        </p:nvSpPr>
        <p:spPr>
          <a:xfrm>
            <a:off x="989045" y="5887616"/>
            <a:ext cx="9873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Cr. </a:t>
            </a:r>
            <a:r>
              <a:rPr lang="th-TH" dirty="0"/>
              <a:t>ภาพ </a:t>
            </a:r>
            <a:r>
              <a:rPr lang="en-US" dirty="0"/>
              <a:t>KM </a:t>
            </a:r>
            <a:r>
              <a:rPr lang="th-TH" dirty="0" err="1"/>
              <a:t>การทำ</a:t>
            </a:r>
            <a:r>
              <a:rPr lang="th-TH" dirty="0"/>
              <a:t>หลักสูตรตามแนวทาง </a:t>
            </a:r>
            <a:r>
              <a:rPr lang="en-US" dirty="0"/>
              <a:t>OBE </a:t>
            </a:r>
            <a:r>
              <a:rPr lang="th-TH" dirty="0"/>
              <a:t>งานประกันคุณภาพการศึกษา คณะวิทยาศาสตร์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9520D163-CFFB-2C11-01C7-EDEDFB0B517F}"/>
              </a:ext>
            </a:extLst>
          </p:cNvPr>
          <p:cNvSpPr txBox="1"/>
          <p:nvPr/>
        </p:nvSpPr>
        <p:spPr>
          <a:xfrm>
            <a:off x="989045" y="949774"/>
            <a:ext cx="53206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/>
              <a:t>สรุปความต้องการของศิษย์เก่า</a:t>
            </a:r>
          </a:p>
          <a:p>
            <a:r>
              <a:rPr lang="th-TH" sz="2800" b="1" dirty="0"/>
              <a:t>(ช่วงเวลาที่เก็บข้อมูล </a:t>
            </a:r>
            <a:r>
              <a:rPr lang="en-US" sz="2800" b="1" dirty="0"/>
              <a:t>DD/YYYY- DD/YYY)</a:t>
            </a:r>
            <a:endParaRPr lang="th-TH" b="1" dirty="0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11F05471-037C-7F18-BE26-4287B5430C69}"/>
              </a:ext>
            </a:extLst>
          </p:cNvPr>
          <p:cNvSpPr txBox="1"/>
          <p:nvPr/>
        </p:nvSpPr>
        <p:spPr>
          <a:xfrm>
            <a:off x="6596548" y="949774"/>
            <a:ext cx="53206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/>
              <a:t>สรุปความต้องการของอาจารย์</a:t>
            </a:r>
          </a:p>
          <a:p>
            <a:r>
              <a:rPr lang="th-TH" sz="2800" b="1" dirty="0"/>
              <a:t>(ช่วงเวลาที่เก็บข้อมูล </a:t>
            </a:r>
            <a:r>
              <a:rPr lang="en-US" sz="2800" b="1" dirty="0"/>
              <a:t>DD/YYYY- DD/YYY)</a:t>
            </a:r>
            <a:endParaRPr lang="th-TH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AB48E2-9A45-C3FB-FCB4-DA4FDBBAB9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14" y="131762"/>
            <a:ext cx="925386" cy="9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540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286529-16E3-7813-678E-43AF64240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Program Competitive Advantage (s)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87AD2-EB87-E6B3-5F4F-4DD8FBF67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56</a:t>
            </a:fld>
            <a:endParaRPr lang="th-TH"/>
          </a:p>
        </p:txBody>
      </p:sp>
      <p:pic>
        <p:nvPicPr>
          <p:cNvPr id="1026" name="Picture 2" descr="แกะดำ' กับความสำเร็จขององค์กรยุคใหม่ - The 101 World">
            <a:extLst>
              <a:ext uri="{FF2B5EF4-FFF2-40B4-BE49-F238E27FC236}">
                <a16:creationId xmlns:a16="http://schemas.microsoft.com/office/drawing/2014/main" id="{498E3839-7E8A-D959-6CEB-FCB45411E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1" y="2508650"/>
            <a:ext cx="5756503" cy="302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tar: 7 Points 7">
            <a:extLst>
              <a:ext uri="{FF2B5EF4-FFF2-40B4-BE49-F238E27FC236}">
                <a16:creationId xmlns:a16="http://schemas.microsoft.com/office/drawing/2014/main" id="{80906539-0076-FD2D-8C39-1E969520C6BF}"/>
              </a:ext>
            </a:extLst>
          </p:cNvPr>
          <p:cNvSpPr/>
          <p:nvPr/>
        </p:nvSpPr>
        <p:spPr>
          <a:xfrm>
            <a:off x="7565572" y="1690688"/>
            <a:ext cx="4288972" cy="4459741"/>
          </a:xfrm>
          <a:prstGeom prst="star7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th-TH" dirty="0">
                <a:solidFill>
                  <a:sysClr val="windowText" lastClr="000000"/>
                </a:solidFill>
              </a:rPr>
            </a:br>
            <a:r>
              <a:rPr lang="th-TH" dirty="0">
                <a:solidFill>
                  <a:sysClr val="windowText" lastClr="000000"/>
                </a:solidFill>
              </a:rPr>
              <a:t>หลักสูตรน่าเรียนไหม</a:t>
            </a:r>
            <a:r>
              <a:rPr lang="en-US" dirty="0">
                <a:solidFill>
                  <a:sysClr val="windowText" lastClr="000000"/>
                </a:solidFill>
              </a:rPr>
              <a:t>?</a:t>
            </a:r>
            <a:br>
              <a:rPr lang="en-US" dirty="0">
                <a:solidFill>
                  <a:sysClr val="windowText" lastClr="000000"/>
                </a:solidFill>
              </a:rPr>
            </a:br>
            <a:r>
              <a:rPr lang="th-TH" dirty="0">
                <a:solidFill>
                  <a:sysClr val="windowText" lastClr="000000"/>
                </a:solidFill>
              </a:rPr>
              <a:t>ทำไมต้องอยากมาเรียนที่นี้ด้วย</a:t>
            </a:r>
            <a:r>
              <a:rPr lang="en-US" dirty="0">
                <a:solidFill>
                  <a:sysClr val="windowText" lastClr="000000"/>
                </a:solidFill>
              </a:rPr>
              <a:t>?</a:t>
            </a:r>
            <a:br>
              <a:rPr lang="en-US" dirty="0">
                <a:solidFill>
                  <a:sysClr val="windowText" lastClr="000000"/>
                </a:solidFill>
              </a:rPr>
            </a:br>
            <a:r>
              <a:rPr lang="th-TH" dirty="0">
                <a:solidFill>
                  <a:sysClr val="windowText" lastClr="000000"/>
                </a:solidFill>
              </a:rPr>
              <a:t>มีอะไรที่ทำให้ดึงดูดและแตกต่างทำให้รู้สึกว่ามาเรียนที่นี้ดีกว่า</a:t>
            </a:r>
            <a:r>
              <a:rPr lang="en-US" dirty="0">
                <a:solidFill>
                  <a:sysClr val="windowText" lastClr="000000"/>
                </a:solidFill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049451-5212-0BA9-A855-74A1599B6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14" y="131762"/>
            <a:ext cx="925386" cy="9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747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4A0F476-C2AD-9E93-1EFE-A7EB5F2B1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การกำหนดตำแหน่งของหลักสูตรในตลาด</a:t>
            </a:r>
            <a:r>
              <a:rPr lang="en-US" dirty="0"/>
              <a:t> 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9ADDB29-16D6-2B90-9A98-5A37EAED2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i="1" dirty="0">
                <a:solidFill>
                  <a:srgbClr val="7030A0"/>
                </a:solidFill>
              </a:rPr>
              <a:t>มีการวิเคราะห์คู่แข่งขันหรือคู่เปรียบเทียบ คือ การวิเคราะห์ว่าใครคือคู่แข่งขัน/คู่เปรียบเทียบของหลักสูตร และประเด็นการวิเคราะห์ และสรุปภาพรวมสุดท้ายของหลักสูตรที่ต้องการเป็นหรือหลักสูตรกำหนดว่าตนเองอยุ่ในส่วนตลาด (</a:t>
            </a:r>
            <a:r>
              <a:rPr lang="en-US" sz="3600" i="1" dirty="0">
                <a:solidFill>
                  <a:srgbClr val="7030A0"/>
                </a:solidFill>
              </a:rPr>
              <a:t>segment)</a:t>
            </a:r>
            <a:r>
              <a:rPr lang="th-TH" sz="3600" i="1" dirty="0">
                <a:solidFill>
                  <a:srgbClr val="7030A0"/>
                </a:solidFill>
              </a:rPr>
              <a:t>ใด และวางตำแหน่ง (</a:t>
            </a:r>
            <a:r>
              <a:rPr lang="en-US" sz="3600" i="1" dirty="0">
                <a:solidFill>
                  <a:srgbClr val="7030A0"/>
                </a:solidFill>
              </a:rPr>
              <a:t>position) </a:t>
            </a:r>
            <a:r>
              <a:rPr lang="th-TH" sz="3600" i="1" dirty="0">
                <a:solidFill>
                  <a:srgbClr val="7030A0"/>
                </a:solidFill>
              </a:rPr>
              <a:t>ตนเองไว้ที่ใด รวมทั้งแสดงถึงจุดเด่นหรือความสามารถในการแข่งขันที่หลักสูตรตั้งใจสร้างขึ้นคืออะไร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A6D0637-EC1E-ACFC-7FFC-9EAC9990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57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56619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AB93E-4BE3-25DC-FDA1-F01FC7611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Future needs </a:t>
            </a:r>
            <a:r>
              <a:rPr lang="th-TH" sz="3600" dirty="0"/>
              <a:t>ความต้องการตลาดแรงงาน มีการ </a:t>
            </a:r>
            <a:r>
              <a:rPr lang="en-US" sz="3600" dirty="0"/>
              <a:t>turn over rate </a:t>
            </a:r>
            <a:r>
              <a:rPr lang="th-TH" sz="3600" dirty="0"/>
              <a:t>อาชีพนั้นในอีก 6-7 ปีหรือไม่ หรือมีตำแหน่งงานใหม่ที่เกิดขึ้นมา</a:t>
            </a:r>
            <a:br>
              <a:rPr lang="th-TH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A7C59-A51D-A08E-1C88-CF9EE40C4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i="1" dirty="0">
                <a:solidFill>
                  <a:srgbClr val="7030A0"/>
                </a:solidFill>
              </a:rPr>
              <a:t>สามารถแสดงข้อมูลประกอบ เช่น กราฟ ข้อมูลสถิติ อัตราการจ้างงาน อาชีพในอนาคต เป็นต้น</a:t>
            </a:r>
            <a:endParaRPr lang="en-US" sz="3600" i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C24E5-C487-0688-3BDB-A527B656A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58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17281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30AA253-4A08-F037-437F-B425AFA8C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/>
              <a:t>นำเสนอผลจากการวิเคราะห์ข้อมูล </a:t>
            </a:r>
            <a:r>
              <a:rPr lang="en-US" sz="3600" dirty="0"/>
              <a:t>Skills mapping/</a:t>
            </a:r>
            <a:r>
              <a:rPr lang="th-TH" sz="3600" dirty="0"/>
              <a:t>ข้อมูล </a:t>
            </a:r>
            <a:r>
              <a:rPr lang="en-US" sz="3600" dirty="0"/>
              <a:t>skill benchmarking  </a:t>
            </a:r>
            <a:r>
              <a:rPr lang="th-TH" sz="3600" dirty="0"/>
              <a:t>เป็นอย่างไร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54AB434A-906A-6AC8-D973-6578B2638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59</a:t>
            </a:fld>
            <a:endParaRPr lang="th-TH"/>
          </a:p>
        </p:txBody>
      </p:sp>
      <p:sp>
        <p:nvSpPr>
          <p:cNvPr id="7" name="ตัวแทนเนื้อหา 6">
            <a:extLst>
              <a:ext uri="{FF2B5EF4-FFF2-40B4-BE49-F238E27FC236}">
                <a16:creationId xmlns:a16="http://schemas.microsoft.com/office/drawing/2014/main" id="{174BE86C-6EE3-00BE-A98B-C4C2A2726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3200" i="1" dirty="0">
                <a:solidFill>
                  <a:srgbClr val="7030A0"/>
                </a:solidFill>
              </a:rPr>
              <a:t>สามารถดูบันทึกวิดีโอการอบรมหลักสูตร การวิเคราะห์ความต้องการทักษะแรงงานเพื่อการออกแบบหลักสูตรและพัฒนาทักษะผู้เรียน (</a:t>
            </a:r>
            <a:r>
              <a:rPr lang="en-US" sz="3200" i="1" dirty="0">
                <a:solidFill>
                  <a:srgbClr val="7030A0"/>
                </a:solidFill>
              </a:rPr>
              <a:t>Skill Mapping) </a:t>
            </a:r>
            <a:r>
              <a:rPr lang="th-TH" sz="3200" i="1" dirty="0">
                <a:solidFill>
                  <a:srgbClr val="7030A0"/>
                </a:solidFill>
              </a:rPr>
              <a:t>วิทยากรโดย ศาสตราจารย์ ดร.สุรินทร์ คำฝอย อาจารย์ภาควิชาวิศวกรรมไฟฟ้า สถาบันเทคโนโลยีพระจอมเกล้าเจ้าคุณทหารลาดกระบัง </a:t>
            </a:r>
            <a:r>
              <a:rPr lang="en-US" dirty="0">
                <a:hlinkClick r:id="rId2"/>
              </a:rPr>
              <a:t>https://cte.wu.ac.th/s.php?i=301 </a:t>
            </a:r>
            <a:r>
              <a:rPr lang="th-TH" sz="3200" i="1" dirty="0">
                <a:solidFill>
                  <a:srgbClr val="7030A0"/>
                </a:solidFill>
              </a:rPr>
              <a:t>สอบถามข้อมูลเพิ่มเติมได้ที่ คุณพณิชา </a:t>
            </a:r>
            <a:r>
              <a:rPr lang="th-TH" sz="3200" i="1" dirty="0" err="1">
                <a:solidFill>
                  <a:srgbClr val="7030A0"/>
                </a:solidFill>
              </a:rPr>
              <a:t>โส</a:t>
            </a:r>
            <a:r>
              <a:rPr lang="th-TH" sz="3200" i="1" dirty="0">
                <a:solidFill>
                  <a:srgbClr val="7030A0"/>
                </a:solidFill>
              </a:rPr>
              <a:t>พรรณรัตน์ โทร. 73770 </a:t>
            </a:r>
          </a:p>
        </p:txBody>
      </p:sp>
    </p:spTree>
    <p:extLst>
      <p:ext uri="{BB962C8B-B14F-4D97-AF65-F5344CB8AC3E}">
        <p14:creationId xmlns:p14="http://schemas.microsoft.com/office/powerpoint/2010/main" val="1196799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3BC28-D6FF-2533-1CA8-BB213B452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66972-D38E-D0F7-62C2-3FA166465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437CD-947D-4D53-2CBF-FBF80EC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6</a:t>
            </a:fld>
            <a:endParaRPr lang="th-T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C3A75F-BD41-80CA-8208-9E9B7E4C4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37" y="98336"/>
            <a:ext cx="11251905" cy="631686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D6E3BA51-0ADC-41F6-B2D1-4407E75F5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14" y="131762"/>
            <a:ext cx="925386" cy="9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996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41BDDF-C9D3-F8F5-1106-54FD3B99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 </a:t>
            </a:r>
            <a:r>
              <a:rPr lang="th-TH" dirty="0"/>
              <a:t>อาชีพ ลักษณะงาน </a:t>
            </a:r>
            <a:r>
              <a:rPr lang="en-US" dirty="0"/>
              <a:t>(Job description) </a:t>
            </a:r>
            <a:r>
              <a:rPr lang="th-TH" dirty="0"/>
              <a:t>ที่สามารถประกอบได้หลังสำเร็จการศึกษา และความต้องการตลาดแรงงาน </a:t>
            </a:r>
            <a:r>
              <a:rPr lang="en-US" dirty="0"/>
              <a:t>-</a:t>
            </a:r>
            <a:r>
              <a:rPr lang="en-US" dirty="0">
                <a:sym typeface="Wingdings" panose="05000000000000000000" pitchFamily="2" charset="2"/>
              </a:rPr>
              <a:t> Future needs </a:t>
            </a:r>
            <a:r>
              <a:rPr lang="th-TH" dirty="0"/>
              <a:t>เป็นอย่างไร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1AF32627-EB04-DB16-D8AB-300909A14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60</a:t>
            </a:fld>
            <a:endParaRPr lang="th-TH"/>
          </a:p>
        </p:txBody>
      </p:sp>
      <p:graphicFrame>
        <p:nvGraphicFramePr>
          <p:cNvPr id="3" name="ตาราง 4">
            <a:extLst>
              <a:ext uri="{FF2B5EF4-FFF2-40B4-BE49-F238E27FC236}">
                <a16:creationId xmlns:a16="http://schemas.microsoft.com/office/drawing/2014/main" id="{C198A80F-5AAF-3D1C-11FD-68C4EDECFA6F}"/>
              </a:ext>
            </a:extLst>
          </p:cNvPr>
          <p:cNvGraphicFramePr>
            <a:graphicFrameLocks noGrp="1"/>
          </p:cNvGraphicFramePr>
          <p:nvPr/>
        </p:nvGraphicFramePr>
        <p:xfrm>
          <a:off x="1060159" y="2042319"/>
          <a:ext cx="10173897" cy="2246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1299">
                  <a:extLst>
                    <a:ext uri="{9D8B030D-6E8A-4147-A177-3AD203B41FA5}">
                      <a16:colId xmlns:a16="http://schemas.microsoft.com/office/drawing/2014/main" val="787251684"/>
                    </a:ext>
                  </a:extLst>
                </a:gridCol>
                <a:gridCol w="3391299">
                  <a:extLst>
                    <a:ext uri="{9D8B030D-6E8A-4147-A177-3AD203B41FA5}">
                      <a16:colId xmlns:a16="http://schemas.microsoft.com/office/drawing/2014/main" val="3426828366"/>
                    </a:ext>
                  </a:extLst>
                </a:gridCol>
                <a:gridCol w="3391299">
                  <a:extLst>
                    <a:ext uri="{9D8B030D-6E8A-4147-A177-3AD203B41FA5}">
                      <a16:colId xmlns:a16="http://schemas.microsoft.com/office/drawing/2014/main" val="1290381385"/>
                    </a:ext>
                  </a:extLst>
                </a:gridCol>
              </a:tblGrid>
              <a:tr h="1071480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อาชีพ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ลักษณะงาน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ความต้องการของตลาดแรงงาน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123022"/>
                  </a:ext>
                </a:extLst>
              </a:tr>
              <a:tr h="587586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357310"/>
                  </a:ext>
                </a:extLst>
              </a:tr>
              <a:tr h="587586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244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985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9620668-CEA7-F522-EEEE-1A14ABC68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8804"/>
            <a:ext cx="10515601" cy="1325563"/>
          </a:xfrm>
        </p:spPr>
        <p:txBody>
          <a:bodyPr>
            <a:normAutofit/>
          </a:bodyPr>
          <a:lstStyle/>
          <a:p>
            <a:r>
              <a:rPr lang="th-TH" sz="3200" dirty="0"/>
              <a:t>กำหนด </a:t>
            </a:r>
            <a:r>
              <a:rPr lang="en-US" sz="3200" dirty="0"/>
              <a:t>PLOs </a:t>
            </a:r>
            <a:r>
              <a:rPr lang="th-TH" sz="3200" dirty="0"/>
              <a:t>ของหลักสูตร</a:t>
            </a:r>
            <a:r>
              <a:rPr lang="en-US" sz="3200" dirty="0"/>
              <a:t> (</a:t>
            </a:r>
            <a:r>
              <a:rPr lang="th-TH" sz="3200" dirty="0"/>
              <a:t>สอดคล้องกับ </a:t>
            </a:r>
            <a:r>
              <a:rPr lang="en-US" sz="3200" dirty="0"/>
              <a:t>GA </a:t>
            </a:r>
            <a:r>
              <a:rPr lang="th-TH" sz="3200" dirty="0"/>
              <a:t>และ </a:t>
            </a:r>
            <a:r>
              <a:rPr lang="en-US" sz="3200" dirty="0"/>
              <a:t>Stakeholder’s needs)</a:t>
            </a:r>
            <a:endParaRPr lang="th-TH" sz="32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E7ECA82-6FBE-552E-E4E2-8EEA3E765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72" y="1564368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PLO1</a:t>
            </a:r>
            <a:endParaRPr lang="th-TH" dirty="0"/>
          </a:p>
          <a:p>
            <a:pPr marL="0" indent="0">
              <a:buNone/>
            </a:pPr>
            <a:r>
              <a:rPr lang="en-US" dirty="0"/>
              <a:t>1.A</a:t>
            </a:r>
          </a:p>
          <a:p>
            <a:pPr marL="0" indent="0">
              <a:buNone/>
            </a:pPr>
            <a:r>
              <a:rPr lang="en-US" dirty="0"/>
              <a:t>1.B</a:t>
            </a:r>
          </a:p>
          <a:p>
            <a:pPr marL="0" indent="0">
              <a:buNone/>
            </a:pPr>
            <a:r>
              <a:rPr lang="en-US" dirty="0"/>
              <a:t>1.C</a:t>
            </a:r>
          </a:p>
          <a:p>
            <a:pPr marL="0" indent="0">
              <a:buNone/>
            </a:pPr>
            <a:r>
              <a:rPr lang="en-US" dirty="0"/>
              <a:t>PLO2: </a:t>
            </a:r>
          </a:p>
          <a:p>
            <a:pPr marL="0" indent="0">
              <a:buNone/>
            </a:pPr>
            <a:r>
              <a:rPr lang="en-US" dirty="0"/>
              <a:t>2.A</a:t>
            </a:r>
          </a:p>
          <a:p>
            <a:pPr marL="0" indent="0">
              <a:buNone/>
            </a:pPr>
            <a:r>
              <a:rPr lang="en-US" dirty="0"/>
              <a:t>2.B</a:t>
            </a:r>
          </a:p>
          <a:p>
            <a:pPr marL="0" indent="0">
              <a:buNone/>
            </a:pPr>
            <a:r>
              <a:rPr lang="en-US" dirty="0"/>
              <a:t>2.C</a:t>
            </a:r>
          </a:p>
          <a:p>
            <a:pPr marL="0" indent="0">
              <a:buNone/>
            </a:pPr>
            <a:r>
              <a:rPr lang="en-US" dirty="0"/>
              <a:t>……</a:t>
            </a:r>
          </a:p>
          <a:p>
            <a:pPr marL="0" indent="0">
              <a:buNone/>
            </a:pPr>
            <a:r>
              <a:rPr lang="en-US" dirty="0" err="1"/>
              <a:t>PLOn</a:t>
            </a:r>
            <a:endParaRPr lang="en-US" dirty="0"/>
          </a:p>
          <a:p>
            <a:pPr marL="0" indent="0">
              <a:buNone/>
            </a:pPr>
            <a:r>
              <a:rPr lang="th-TH" sz="3500" i="1" dirty="0">
                <a:solidFill>
                  <a:srgbClr val="7030A0"/>
                </a:solidFill>
              </a:rPr>
              <a:t>(จากคำแนะนำของผู้ทรงคุณวุฒิว่าควรมีการกำหนด </a:t>
            </a:r>
            <a:r>
              <a:rPr lang="en-US" sz="3500" i="1" dirty="0">
                <a:solidFill>
                  <a:srgbClr val="7030A0"/>
                </a:solidFill>
              </a:rPr>
              <a:t>Sub-PLOs </a:t>
            </a:r>
            <a:r>
              <a:rPr lang="th-TH" sz="3500" i="1" dirty="0">
                <a:solidFill>
                  <a:srgbClr val="7030A0"/>
                </a:solidFill>
              </a:rPr>
              <a:t>เพื่อง่ายในการตรวจสอบติดตามตรวจสอบผลลัพธ์การเรียนรู้เป็นระยะ)</a:t>
            </a:r>
            <a:endParaRPr lang="en-US" sz="3500" i="1" dirty="0">
              <a:solidFill>
                <a:srgbClr val="7030A0"/>
              </a:solidFill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E46C6BF-3F52-E29D-E1FA-51EF8352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61</a:t>
            </a:fld>
            <a:endParaRPr lang="th-TH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7D89E5-1BE0-A1B0-E5E5-17025633CB69}"/>
              </a:ext>
            </a:extLst>
          </p:cNvPr>
          <p:cNvSpPr/>
          <p:nvPr/>
        </p:nvSpPr>
        <p:spPr>
          <a:xfrm>
            <a:off x="1774372" y="5812972"/>
            <a:ext cx="10003972" cy="9085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ysClr val="windowText" lastClr="000000"/>
                </a:solidFill>
              </a:rPr>
              <a:t>ให้ใช้ไฟล์ </a:t>
            </a:r>
            <a:r>
              <a:rPr lang="en-US" dirty="0">
                <a:solidFill>
                  <a:sysClr val="windowText" lastClr="000000"/>
                </a:solidFill>
              </a:rPr>
              <a:t>“</a:t>
            </a:r>
            <a:r>
              <a:rPr lang="th-TH" dirty="0">
                <a:solidFill>
                  <a:sysClr val="windowText" lastClr="000000"/>
                </a:solidFill>
              </a:rPr>
              <a:t>แบบฟอร์มการตรวจสอบ_</a:t>
            </a:r>
            <a:r>
              <a:rPr lang="en-US" dirty="0">
                <a:solidFill>
                  <a:sysClr val="windowText" lastClr="000000"/>
                </a:solidFill>
              </a:rPr>
              <a:t>PLOs_V01_04_03_66” </a:t>
            </a:r>
            <a:r>
              <a:rPr lang="th-TH" dirty="0">
                <a:solidFill>
                  <a:sysClr val="windowText" lastClr="000000"/>
                </a:solidFill>
              </a:rPr>
              <a:t>ตรวจสอบการเขียน </a:t>
            </a:r>
            <a:r>
              <a:rPr lang="en-US" dirty="0">
                <a:solidFill>
                  <a:sysClr val="windowText" lastClr="000000"/>
                </a:solidFill>
              </a:rPr>
              <a:t>PLOs</a:t>
            </a:r>
          </a:p>
        </p:txBody>
      </p:sp>
    </p:spTree>
    <p:extLst>
      <p:ext uri="{BB962C8B-B14F-4D97-AF65-F5344CB8AC3E}">
        <p14:creationId xmlns:p14="http://schemas.microsoft.com/office/powerpoint/2010/main" val="34405101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C291F-81AD-2D67-6497-44BED86B1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/>
              <a:t>ตัวอย่างการเขียน </a:t>
            </a:r>
            <a:r>
              <a:rPr lang="en-US" sz="4000" dirty="0"/>
              <a:t>PLOs </a:t>
            </a:r>
            <a:r>
              <a:rPr lang="th-TH" sz="4000" dirty="0"/>
              <a:t>ของหลักสูตรเทคโนโลยีบัณฑิต สาขาวิชาเทคโนโลยีอุตสาหกรรม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805B0-BFCC-3EFB-0232-BD41FE17F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PLO1: </a:t>
            </a:r>
            <a:r>
              <a:rPr lang="th-TH" dirty="0"/>
              <a:t>ประยุกต์ใช้องค์ความรู้ทางเทคโนโลยีอุตสาหกรรมในการปฎิบัติงานได้อย่างถูกต้องและปลอดภัย</a:t>
            </a:r>
          </a:p>
          <a:p>
            <a:pPr marL="0" indent="0">
              <a:buNone/>
            </a:pPr>
            <a:r>
              <a:rPr lang="th-TH" dirty="0"/>
              <a:t> </a:t>
            </a:r>
            <a:r>
              <a:rPr lang="en-US" dirty="0" err="1"/>
              <a:t>SubPLO</a:t>
            </a:r>
            <a:r>
              <a:rPr lang="en-US" dirty="0"/>
              <a:t> 1A: </a:t>
            </a:r>
            <a:r>
              <a:rPr lang="th-TH" dirty="0"/>
              <a:t>อธิบายองค์ความรู้ทางเทคโนโลยีอุตสาหกรรมสำหรับการปฏิบัติงานได้อย่างถูกต้อง </a:t>
            </a:r>
          </a:p>
          <a:p>
            <a:pPr marL="0" indent="0">
              <a:buNone/>
            </a:pPr>
            <a:r>
              <a:rPr lang="th-TH" dirty="0"/>
              <a:t>1</a:t>
            </a:r>
            <a:r>
              <a:rPr lang="en-US" dirty="0"/>
              <a:t>B: </a:t>
            </a:r>
            <a:r>
              <a:rPr lang="th-TH" dirty="0"/>
              <a:t>เลือกใช้เครื่องมือด้านเทคโนโลยีอุตสาหกรรมในการปฏิบัติงานได้ถูกต้อง เหมาะสมและปลอดภัย </a:t>
            </a:r>
          </a:p>
          <a:p>
            <a:pPr marL="0" indent="0">
              <a:buNone/>
            </a:pPr>
            <a:r>
              <a:rPr lang="th-TH" dirty="0"/>
              <a:t>1</a:t>
            </a:r>
            <a:r>
              <a:rPr lang="en-US" dirty="0"/>
              <a:t>C: </a:t>
            </a:r>
            <a:r>
              <a:rPr lang="th-TH" dirty="0"/>
              <a:t>เลือกใช้เครื่องมือด้านดิจิตอลในการปฏิบัติงานได้อย่างถูกต้องและปลอดภัย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75CE1-BAAD-D5FC-19DA-6E84ED7CC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62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97123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C71EF-97E1-B371-C651-BD133D675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i="1" dirty="0">
                <a:solidFill>
                  <a:srgbClr val="7030A0"/>
                </a:solidFill>
              </a:rPr>
              <a:t>ให้ดูเอกสารแนบ </a:t>
            </a:r>
            <a:r>
              <a:rPr lang="en-US" i="1" dirty="0">
                <a:solidFill>
                  <a:srgbClr val="7030A0"/>
                </a:solidFill>
              </a:rPr>
              <a:t>“</a:t>
            </a:r>
            <a:r>
              <a:rPr lang="th-TH" i="1" dirty="0">
                <a:solidFill>
                  <a:srgbClr val="7030A0"/>
                </a:solidFill>
              </a:rPr>
              <a:t>แบบฟอร์มการตรวจสอบ_</a:t>
            </a:r>
            <a:r>
              <a:rPr lang="en-US" i="1" dirty="0">
                <a:solidFill>
                  <a:srgbClr val="7030A0"/>
                </a:solidFill>
              </a:rPr>
              <a:t>PLOs_V01_04_03_66” </a:t>
            </a:r>
            <a:r>
              <a:rPr lang="th-TH" i="1" dirty="0">
                <a:solidFill>
                  <a:srgbClr val="7030A0"/>
                </a:solidFill>
              </a:rPr>
              <a:t>ประกอบการเขียน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B849A-26E7-89F8-C3C3-B48EF2F3B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63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76504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1E296DF-DBAD-6A11-14DA-A113E2909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11. ตารางแสดงความสัมพันธ์ระหว่างผลลัพธ์การเรียนรู้หลักสูตร (</a:t>
            </a:r>
            <a:r>
              <a:rPr lang="en-US" dirty="0"/>
              <a:t>PLOs) </a:t>
            </a:r>
            <a:r>
              <a:rPr lang="th-TH" dirty="0"/>
              <a:t>กับความต้องการของผู้มีส่วนได้ส่วนเสีย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4F268B0-73E6-8F9E-9958-4496300E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64</a:t>
            </a:fld>
            <a:endParaRPr lang="th-TH"/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99BD308D-AD1D-A536-6988-44AD8DD43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041268"/>
              </p:ext>
            </p:extLst>
          </p:nvPr>
        </p:nvGraphicFramePr>
        <p:xfrm>
          <a:off x="606490" y="2014543"/>
          <a:ext cx="11000791" cy="2017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7878">
                  <a:extLst>
                    <a:ext uri="{9D8B030D-6E8A-4147-A177-3AD203B41FA5}">
                      <a16:colId xmlns:a16="http://schemas.microsoft.com/office/drawing/2014/main" val="1201257411"/>
                    </a:ext>
                  </a:extLst>
                </a:gridCol>
                <a:gridCol w="2675512">
                  <a:extLst>
                    <a:ext uri="{9D8B030D-6E8A-4147-A177-3AD203B41FA5}">
                      <a16:colId xmlns:a16="http://schemas.microsoft.com/office/drawing/2014/main" val="3780979483"/>
                    </a:ext>
                  </a:extLst>
                </a:gridCol>
                <a:gridCol w="2117614">
                  <a:extLst>
                    <a:ext uri="{9D8B030D-6E8A-4147-A177-3AD203B41FA5}">
                      <a16:colId xmlns:a16="http://schemas.microsoft.com/office/drawing/2014/main" val="888658607"/>
                    </a:ext>
                  </a:extLst>
                </a:gridCol>
                <a:gridCol w="1959428">
                  <a:extLst>
                    <a:ext uri="{9D8B030D-6E8A-4147-A177-3AD203B41FA5}">
                      <a16:colId xmlns:a16="http://schemas.microsoft.com/office/drawing/2014/main" val="2848692867"/>
                    </a:ext>
                  </a:extLst>
                </a:gridCol>
                <a:gridCol w="1402340">
                  <a:extLst>
                    <a:ext uri="{9D8B030D-6E8A-4147-A177-3AD203B41FA5}">
                      <a16:colId xmlns:a16="http://schemas.microsoft.com/office/drawing/2014/main" val="2927191899"/>
                    </a:ext>
                  </a:extLst>
                </a:gridCol>
                <a:gridCol w="1938019">
                  <a:extLst>
                    <a:ext uri="{9D8B030D-6E8A-4147-A177-3AD203B41FA5}">
                      <a16:colId xmlns:a16="http://schemas.microsoft.com/office/drawing/2014/main" val="53215233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cs typeface="+mn-cs"/>
                        </a:rPr>
                        <a:t>PLO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dirty="0">
                          <a:effectLst/>
                          <a:cs typeface="+mn-cs"/>
                        </a:rPr>
                        <a:t>รายละเอียด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500" dirty="0">
                          <a:effectLst/>
                          <a:cs typeface="+mn-cs"/>
                        </a:rPr>
                        <a:t>ความต้องการของผู้มีส่วนได้ส่วนเสีย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5698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PLO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dirty="0">
                          <a:effectLst/>
                        </a:rPr>
                        <a:t>รายละเอียด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dirty="0">
                          <a:effectLst/>
                          <a:cs typeface="+mn-cs"/>
                        </a:rPr>
                        <a:t>ระบุ </a:t>
                      </a:r>
                      <a:r>
                        <a:rPr lang="en-US" sz="2400" dirty="0">
                          <a:effectLst/>
                          <a:cs typeface="+mn-cs"/>
                        </a:rPr>
                        <a:t>stakeholders</a:t>
                      </a:r>
                      <a:r>
                        <a:rPr lang="en-US" sz="2400" baseline="-25000" dirty="0">
                          <a:effectLst/>
                          <a:cs typeface="+mn-cs"/>
                        </a:rPr>
                        <a:t> 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  <a:cs typeface="+mn-cs"/>
                        </a:rPr>
                        <a:t>ระบุ </a:t>
                      </a:r>
                      <a:r>
                        <a:rPr lang="en-US" sz="2400" dirty="0">
                          <a:effectLst/>
                          <a:cs typeface="+mn-cs"/>
                        </a:rPr>
                        <a:t>stakeholders </a:t>
                      </a:r>
                      <a:r>
                        <a:rPr lang="en-US" sz="2400" baseline="-25000" dirty="0">
                          <a:effectLst/>
                          <a:cs typeface="+mn-cs"/>
                        </a:rPr>
                        <a:t>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500" dirty="0">
                          <a:effectLst/>
                          <a:cs typeface="+mn-cs"/>
                        </a:rPr>
                        <a:t>...........................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500" dirty="0">
                          <a:effectLst/>
                          <a:cs typeface="+mn-cs"/>
                        </a:rPr>
                        <a:t>ระบุ </a:t>
                      </a:r>
                      <a:r>
                        <a:rPr lang="en-US" sz="2500" dirty="0" err="1">
                          <a:effectLst/>
                          <a:cs typeface="+mn-cs"/>
                        </a:rPr>
                        <a:t>stakeholders</a:t>
                      </a:r>
                      <a:r>
                        <a:rPr lang="en-US" sz="2500" baseline="-25000" dirty="0" err="1">
                          <a:effectLst/>
                          <a:cs typeface="+mn-cs"/>
                        </a:rPr>
                        <a:t>n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9306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cs typeface="+mn-cs"/>
                        </a:rPr>
                        <a:t>1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cs typeface="+mn-cs"/>
                        </a:rPr>
                        <a:t> 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cs typeface="+mn-cs"/>
                        </a:rPr>
                        <a:t> 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cs typeface="+mn-cs"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cs typeface="+mn-cs"/>
                        </a:rPr>
                        <a:t> 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cs typeface="+mn-cs"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658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cs typeface="+mn-cs"/>
                        </a:rPr>
                        <a:t>2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cs typeface="+mn-cs"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cs typeface="+mn-cs"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cs typeface="+mn-cs"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cs typeface="+mn-cs"/>
                        </a:rPr>
                        <a:t> 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cs typeface="+mn-cs"/>
                        </a:rPr>
                        <a:t> 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8905893"/>
                  </a:ext>
                </a:extLst>
              </a:tr>
            </a:tbl>
          </a:graphicData>
        </a:graphic>
      </p:graphicFrame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8475DB10-ED4D-A6EA-92D3-383BE81EF7DA}"/>
              </a:ext>
            </a:extLst>
          </p:cNvPr>
          <p:cNvSpPr txBox="1"/>
          <p:nvPr/>
        </p:nvSpPr>
        <p:spPr>
          <a:xfrm>
            <a:off x="550506" y="4265910"/>
            <a:ext cx="1002870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effectLst/>
                <a:latin typeface="Calibri" panose="020F0502020204030204" pitchFamily="34" charset="0"/>
                <a:ea typeface="TH SarabunPSK" panose="020B0500040200020003" pitchFamily="34" charset="-34"/>
                <a:cs typeface="TH SarabunPSK" panose="020B0500040200020003" pitchFamily="34" charset="-34"/>
              </a:rPr>
              <a:t>โปรดระบุ  </a:t>
            </a:r>
            <a:r>
              <a:rPr lang="en-US" b="1" dirty="0">
                <a:effectLst/>
                <a:latin typeface="TH SarabunPSK" panose="020B0500040200020003" pitchFamily="34" charset="-34"/>
                <a:ea typeface="TH SarabunPSK" panose="020B0500040200020003" pitchFamily="34" charset="-34"/>
              </a:rPr>
              <a:t>F=Fully filled </a:t>
            </a:r>
            <a:r>
              <a:rPr lang="en-US" b="1" dirty="0">
                <a:latin typeface="TH SarabunPSK" panose="020B0500040200020003" pitchFamily="34" charset="-34"/>
                <a:ea typeface="TH SarabunPSK" panose="020B0500040200020003" pitchFamily="34" charset="-34"/>
              </a:rPr>
              <a:t>	        </a:t>
            </a:r>
            <a:r>
              <a:rPr lang="en-US" b="1" dirty="0">
                <a:effectLst/>
                <a:latin typeface="TH SarabunPSK" panose="020B0500040200020003" pitchFamily="34" charset="-34"/>
                <a:ea typeface="TH SarabunPSK" panose="020B0500040200020003" pitchFamily="34" charset="-34"/>
              </a:rPr>
              <a:t>M=Moderately Full filled		P=  Partially full filled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40652151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41196FE-3731-4F79-BF20-F07ACBF91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65</a:t>
            </a:fld>
            <a:endParaRPr lang="th-TH"/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B3FC4298-E287-C045-0905-82095ED2C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496239"/>
              </p:ext>
            </p:extLst>
          </p:nvPr>
        </p:nvGraphicFramePr>
        <p:xfrm>
          <a:off x="363894" y="1381237"/>
          <a:ext cx="10989904" cy="4435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2433">
                  <a:extLst>
                    <a:ext uri="{9D8B030D-6E8A-4147-A177-3AD203B41FA5}">
                      <a16:colId xmlns:a16="http://schemas.microsoft.com/office/drawing/2014/main" val="2746285015"/>
                    </a:ext>
                  </a:extLst>
                </a:gridCol>
                <a:gridCol w="2156148">
                  <a:extLst>
                    <a:ext uri="{9D8B030D-6E8A-4147-A177-3AD203B41FA5}">
                      <a16:colId xmlns:a16="http://schemas.microsoft.com/office/drawing/2014/main" val="4104149048"/>
                    </a:ext>
                  </a:extLst>
                </a:gridCol>
                <a:gridCol w="1662404">
                  <a:extLst>
                    <a:ext uri="{9D8B030D-6E8A-4147-A177-3AD203B41FA5}">
                      <a16:colId xmlns:a16="http://schemas.microsoft.com/office/drawing/2014/main" val="1941294835"/>
                    </a:ext>
                  </a:extLst>
                </a:gridCol>
                <a:gridCol w="1662404">
                  <a:extLst>
                    <a:ext uri="{9D8B030D-6E8A-4147-A177-3AD203B41FA5}">
                      <a16:colId xmlns:a16="http://schemas.microsoft.com/office/drawing/2014/main" val="3152788919"/>
                    </a:ext>
                  </a:extLst>
                </a:gridCol>
                <a:gridCol w="1547326">
                  <a:extLst>
                    <a:ext uri="{9D8B030D-6E8A-4147-A177-3AD203B41FA5}">
                      <a16:colId xmlns:a16="http://schemas.microsoft.com/office/drawing/2014/main" val="880056339"/>
                    </a:ext>
                  </a:extLst>
                </a:gridCol>
                <a:gridCol w="1736271">
                  <a:extLst>
                    <a:ext uri="{9D8B030D-6E8A-4147-A177-3AD203B41FA5}">
                      <a16:colId xmlns:a16="http://schemas.microsoft.com/office/drawing/2014/main" val="2348079134"/>
                    </a:ext>
                  </a:extLst>
                </a:gridCol>
                <a:gridCol w="1422918">
                  <a:extLst>
                    <a:ext uri="{9D8B030D-6E8A-4147-A177-3AD203B41FA5}">
                      <a16:colId xmlns:a16="http://schemas.microsoft.com/office/drawing/2014/main" val="257747221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PLO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effectLst/>
                        </a:rPr>
                        <a:t>รายละเอียด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ความต้องการของผู้มีส่วนได้ส่วนเสีย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1265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PLO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effectLst/>
                        </a:rPr>
                        <a:t>รายละเอียด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effectLst/>
                        </a:rPr>
                        <a:t>วิสัยทัศน์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  <a:r>
                        <a:rPr lang="th-TH" sz="2000" dirty="0">
                          <a:effectLst/>
                        </a:rPr>
                        <a:t>พันธกิจมหาวิทยาลัย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effectLst/>
                        </a:rPr>
                        <a:t>วิสัยทัศน์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  <a:r>
                        <a:rPr lang="th-TH" sz="2000" dirty="0">
                          <a:effectLst/>
                        </a:rPr>
                        <a:t>พันธกิจสำนักวิชา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  <a:r>
                        <a:rPr lang="th-TH" sz="2000" dirty="0">
                          <a:effectLst/>
                        </a:rPr>
                        <a:t>วิทยาลัย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effectLst/>
                        </a:rPr>
                        <a:t>ผู้ใช้บัณฑิต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  <a:r>
                        <a:rPr lang="th-TH" sz="2000" dirty="0">
                          <a:effectLst/>
                        </a:rPr>
                        <a:t>สถานประกอบการ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effectLst/>
                        </a:rPr>
                        <a:t>ศิษย์เก่า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</a:rPr>
                        <a:t>นักศึกษาปัจจุบัน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8250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effectLst/>
                        </a:rPr>
                        <a:t>สามารถอธิบายหลักการและแนวคิดการบริหารจัดการและสามารถนำความรู้ไปประยุกต์ใช้ในการบริหารจัดการสมัยใหม่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F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4633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</a:rPr>
                        <a:t>แสดงออกซึ่งพฤติกรรมภาวะผู้นำ การบริหารจัดการอย่างมีคุณธรรม จริยธรรม และการตระหนัดต่อผลกระทบต่อสังคมและสิ่งแวดล้อม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F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F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F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F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F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5996700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31D1439E-97DD-AB8A-1741-2240701FB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529" y="572775"/>
            <a:ext cx="17363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H SarabunPSK" panose="020B0500040200020003" pitchFamily="34" charset="-34"/>
              </a:rPr>
              <a:t>ตัวอย่าง เช่น</a:t>
            </a:r>
            <a:endParaRPr kumimoji="0" lang="th-TH" altLang="th-TH" sz="4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6303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7CED1B-7511-F10D-5F9B-DDC7E661AA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cs typeface="+mn-cs"/>
              </a:rPr>
              <a:t>Slide </a:t>
            </a:r>
            <a:r>
              <a:rPr lang="th-TH" b="1" dirty="0">
                <a:solidFill>
                  <a:srgbClr val="0070C0"/>
                </a:solidFill>
                <a:cs typeface="+mn-cs"/>
              </a:rPr>
              <a:t>หลังจากนี้จะเป็นตัวอย่างให้ตัดออกเมื่อทำไฟล์นำเสนอ</a:t>
            </a:r>
            <a:endParaRPr lang="en-US" b="1" dirty="0">
              <a:solidFill>
                <a:srgbClr val="0070C0"/>
              </a:solidFill>
              <a:cs typeface="+mn-cs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5E2DC4B-A747-1404-7037-272D0B8333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A25ABC-41EE-62F0-650F-3B9224FD9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66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33928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B830A8-1910-A803-4590-CFC57584A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เอกสารที่มีประโยชน์ในการพัฒนา</a:t>
            </a:r>
            <a:r>
              <a:rPr lang="en-US" dirty="0"/>
              <a:t>/</a:t>
            </a:r>
            <a:r>
              <a:rPr lang="th-TH" dirty="0"/>
              <a:t>ปรับปรุงหลักสูตร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000E0-1352-5436-6DB8-798C52B5A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https://drive.google.com/drive/folders/1IB2GEMPBnikX4tMAnO8Bue9QOK8H54eq?usp=sharing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62C287-0D20-313B-F24C-D0DF6FE71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67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16140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8126B-EE92-83D1-588F-85C9F52F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คลังวิดีโอของศูนย์ความเป็นเลิศการเรียนการสอน (อบรมการออกแบบและพัฒนาหลักสูตร)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E6A7F-5084-934E-1607-F294081A4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00F68-E1B7-9127-B7BA-B507E7F9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68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09239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51E3B0-13A8-8A58-EC3A-2C77A5BE40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  <a:cs typeface="+mn-cs"/>
              </a:rPr>
              <a:t>ตัวอย่างเพิ่มเติมประกอบการเขียน</a:t>
            </a:r>
            <a:endParaRPr lang="en-US" b="1" dirty="0">
              <a:solidFill>
                <a:srgbClr val="0070C0"/>
              </a:solidFill>
              <a:cs typeface="+mn-cs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0E6BB0C-FDD2-B5DA-580D-0E6CA022D3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0846C-026B-0C6D-D939-A6F76EF55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69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557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698049F-8EB8-21E8-908C-51530E48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ทบทวนความรู้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5190578-6DB8-E184-2D77-6A6A89737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หลักสูตรสามารถทบทวนและศึกษาจากวิดีโอการอบรมหลักสูตร แนวคิดการศึกษาที่เน้นผลการเรียนรู้แบบ </a:t>
            </a:r>
            <a:r>
              <a:rPr lang="en-US" sz="3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OBE </a:t>
            </a:r>
            <a:r>
              <a:rPr lang="th-TH" sz="3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 </a:t>
            </a:r>
            <a:r>
              <a:rPr lang="en-US" sz="3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Stakeholder's Need Analysis</a:t>
            </a:r>
            <a:r>
              <a:rPr lang="th-TH" sz="3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en-US" sz="36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en-US" sz="3600" u="sng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hlinkClick r:id="rId2"/>
              </a:rPr>
              <a:t>https</a:t>
            </a:r>
            <a:r>
              <a:rPr lang="th-TH" sz="3600" u="sng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hlinkClick r:id="rId2"/>
              </a:rPr>
              <a:t>://</a:t>
            </a:r>
            <a:r>
              <a:rPr lang="en-US" sz="3600" u="sng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hlinkClick r:id="rId2"/>
              </a:rPr>
              <a:t>drive</a:t>
            </a:r>
            <a:r>
              <a:rPr lang="th-TH" sz="3600" u="sng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hlinkClick r:id="rId2"/>
              </a:rPr>
              <a:t>.</a:t>
            </a:r>
            <a:r>
              <a:rPr lang="en-US" sz="3600" u="sng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hlinkClick r:id="rId2"/>
              </a:rPr>
              <a:t>google</a:t>
            </a:r>
            <a:r>
              <a:rPr lang="th-TH" sz="3600" u="sng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hlinkClick r:id="rId2"/>
              </a:rPr>
              <a:t>.</a:t>
            </a:r>
            <a:r>
              <a:rPr lang="en-US" sz="3600" u="sng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hlinkClick r:id="rId2"/>
              </a:rPr>
              <a:t>com</a:t>
            </a:r>
            <a:r>
              <a:rPr lang="th-TH" sz="3600" u="sng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hlinkClick r:id="rId2"/>
              </a:rPr>
              <a:t>/</a:t>
            </a:r>
            <a:r>
              <a:rPr lang="en-US" sz="3600" u="sng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hlinkClick r:id="rId2"/>
              </a:rPr>
              <a:t>drive</a:t>
            </a:r>
            <a:r>
              <a:rPr lang="th-TH" sz="3600" u="sng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hlinkClick r:id="rId2"/>
              </a:rPr>
              <a:t>/</a:t>
            </a:r>
            <a:r>
              <a:rPr lang="en-US" sz="3600" u="sng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hlinkClick r:id="rId2"/>
              </a:rPr>
              <a:t>folders</a:t>
            </a:r>
            <a:r>
              <a:rPr lang="th-TH" sz="3600" u="sng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hlinkClick r:id="rId2"/>
              </a:rPr>
              <a:t>/</a:t>
            </a:r>
            <a:r>
              <a:rPr lang="en-US" sz="3600" u="sng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hlinkClick r:id="rId2"/>
              </a:rPr>
              <a:t>1RBbuZ04TaOAV</a:t>
            </a:r>
            <a:r>
              <a:rPr lang="th-TH" sz="3600" u="sng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hlinkClick r:id="rId2"/>
              </a:rPr>
              <a:t>-</a:t>
            </a:r>
            <a:r>
              <a:rPr lang="en-US" sz="3600" u="sng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hlinkClick r:id="rId2"/>
              </a:rPr>
              <a:t>4cnD</a:t>
            </a:r>
            <a:r>
              <a:rPr lang="th-TH" sz="3600" u="sng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hlinkClick r:id="rId2"/>
              </a:rPr>
              <a:t>-</a:t>
            </a:r>
            <a:r>
              <a:rPr lang="en-US" sz="3600" u="sng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hlinkClick r:id="rId2"/>
              </a:rPr>
              <a:t>k4dXIwLG5Tz_FS</a:t>
            </a:r>
            <a:endParaRPr lang="th-TH" sz="7200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FE32822-AB56-15B2-8365-1849EA35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7</a:t>
            </a:fld>
            <a:endParaRPr 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0245D9-8F78-F029-5F2D-F44A36E22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158" y="49616"/>
            <a:ext cx="1262842" cy="126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211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9A60D-5063-3B59-16C2-4EF471B6D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62458" cy="1325563"/>
          </a:xfrm>
        </p:spPr>
        <p:txBody>
          <a:bodyPr>
            <a:noAutofit/>
          </a:bodyPr>
          <a:lstStyle/>
          <a:p>
            <a:r>
              <a:rPr lang="th-TH" sz="3600" dirty="0"/>
              <a:t>กรณีศึกษา</a:t>
            </a:r>
            <a:r>
              <a:rPr lang="en-US" sz="3600" dirty="0"/>
              <a:t>: </a:t>
            </a:r>
            <a:r>
              <a:rPr lang="th-TH" sz="3600" dirty="0"/>
              <a:t>การจัดทำหลักสูตรภาษาจีนเพื่อการสื่อสารทางธุรกิจ</a:t>
            </a:r>
            <a:br>
              <a:rPr lang="en-US" sz="3600" dirty="0"/>
            </a:br>
            <a:r>
              <a:rPr lang="th-TH" sz="3600" dirty="0"/>
              <a:t>สรุปความต้องการจำเป็นของฝ่ายวิชาการ (ผู้ทรงคุณวุฒิภายในและภายนอกจำนวน </a:t>
            </a:r>
            <a:r>
              <a:rPr lang="en-US" sz="3600" dirty="0"/>
              <a:t>4 </a:t>
            </a:r>
            <a:r>
              <a:rPr lang="th-TH" sz="3600" dirty="0"/>
              <a:t>คน)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B7E58-3234-B777-4308-8CBBEAE48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32571" cy="4351338"/>
          </a:xfrm>
        </p:spPr>
        <p:txBody>
          <a:bodyPr>
            <a:normAutofit fontScale="92500" lnSpcReduction="10000"/>
          </a:bodyPr>
          <a:lstStyle/>
          <a:p>
            <a:pPr marL="742950" indent="-742950" algn="thaiDist">
              <a:buAutoNum type="arabicParenR"/>
            </a:pPr>
            <a:r>
              <a:rPr lang="th-TH" b="1" dirty="0">
                <a:solidFill>
                  <a:srgbClr val="7030A0"/>
                </a:solidFill>
              </a:rPr>
              <a:t>ด้านรายวิชาในหลักสูตร</a:t>
            </a:r>
            <a:endParaRPr lang="en-US" b="1" dirty="0">
              <a:solidFill>
                <a:srgbClr val="7030A0"/>
              </a:solidFill>
            </a:endParaRPr>
          </a:p>
          <a:p>
            <a:pPr marL="0" indent="0" algn="thaiDist">
              <a:buNone/>
            </a:pPr>
            <a:r>
              <a:rPr lang="th-TH" dirty="0"/>
              <a:t>หลักสูตรการพัฒนาหลักสูตรปัจจุบันจะต้องมีการบูรณาการความรู้ศาสตร์ด้านภาษาจีนและศาสตร์อื่น</a:t>
            </a:r>
            <a:r>
              <a:rPr lang="en-US" dirty="0"/>
              <a:t> </a:t>
            </a:r>
            <a:r>
              <a:rPr lang="th-TH" dirty="0"/>
              <a:t>ๆ</a:t>
            </a:r>
            <a:r>
              <a:rPr lang="en-US" dirty="0"/>
              <a:t> </a:t>
            </a:r>
            <a:r>
              <a:rPr lang="th-TH" dirty="0"/>
              <a:t>ซึ่ง</a:t>
            </a:r>
            <a:r>
              <a:rPr lang="th-TH" dirty="0">
                <a:solidFill>
                  <a:srgbClr val="C00000"/>
                </a:solidFill>
              </a:rPr>
              <a:t>เป็นการบูรณาการข้ามศาสตร์</a:t>
            </a:r>
            <a:r>
              <a:rPr lang="th-TH" dirty="0"/>
              <a:t>ทางหลักสูตรควรพิจารณาถึง</a:t>
            </a:r>
            <a:r>
              <a:rPr lang="th-TH" dirty="0">
                <a:solidFill>
                  <a:srgbClr val="C00000"/>
                </a:solidFill>
              </a:rPr>
              <a:t>ความร่วมมือกับสถานประกอบการ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th-TH" dirty="0"/>
              <a:t>เพื่อพัฒนาและผลิตบัณฑิตให้เป็นไป</a:t>
            </a:r>
            <a:r>
              <a:rPr lang="th-TH" dirty="0">
                <a:solidFill>
                  <a:srgbClr val="C00000"/>
                </a:solidFill>
              </a:rPr>
              <a:t>ตามความต้องการของพื้นที่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th-TH" dirty="0">
                <a:solidFill>
                  <a:srgbClr val="C00000"/>
                </a:solidFill>
              </a:rPr>
              <a:t>หรือตามความต้องการของตลาดแรงงาน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th-TH" dirty="0"/>
              <a:t>มีการจัดโครงการพิเศษตามความสนใจและความต้องการของผู้เรียน</a:t>
            </a:r>
            <a:r>
              <a:rPr lang="en-US" dirty="0"/>
              <a:t> </a:t>
            </a:r>
            <a:r>
              <a:rPr lang="th-TH" dirty="0"/>
              <a:t>เช่น</a:t>
            </a:r>
            <a:r>
              <a:rPr lang="en-US" dirty="0"/>
              <a:t> </a:t>
            </a:r>
            <a:r>
              <a:rPr lang="th-TH" dirty="0"/>
              <a:t>โครงการอบรมบัตรมัคคุเทศก์</a:t>
            </a:r>
            <a:r>
              <a:rPr lang="en-US" dirty="0"/>
              <a:t> </a:t>
            </a:r>
            <a:r>
              <a:rPr lang="th-TH" dirty="0"/>
              <a:t>หรือโครงการส่งเสริมความเป็นเลิศด้านภาษาจีนต่าง</a:t>
            </a:r>
            <a:r>
              <a:rPr lang="en-US" dirty="0"/>
              <a:t> </a:t>
            </a:r>
            <a:r>
              <a:rPr lang="th-TH" dirty="0"/>
              <a:t>ๆ เป็นต้น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1987D-7B77-9313-8345-59888976D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70</a:t>
            </a:fld>
            <a:endParaRPr 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CA0378-C77D-6452-B118-449ABCE4C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14" y="131762"/>
            <a:ext cx="925386" cy="9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839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23DBC-69E0-1ABE-98AA-4FF772C0A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79CE6-913E-291A-E542-2D2494FD4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700" b="1" dirty="0">
                <a:solidFill>
                  <a:srgbClr val="7030A0"/>
                </a:solidFill>
              </a:rPr>
              <a:t>2) </a:t>
            </a:r>
            <a:r>
              <a:rPr lang="th-TH" sz="4700" b="1" dirty="0">
                <a:solidFill>
                  <a:srgbClr val="7030A0"/>
                </a:solidFill>
              </a:rPr>
              <a:t>ด้านความรู้ภาษาจีน</a:t>
            </a:r>
          </a:p>
          <a:p>
            <a:pPr marL="0" indent="0" algn="thaiDist">
              <a:buNone/>
            </a:pPr>
            <a:r>
              <a:rPr lang="th-TH" dirty="0"/>
              <a:t>หลักสูตรภาษาจีนบัณฑิตจะต้องมีความเชี่ยวชาญและมีความรู้ด้านภาษาจีนเทียบเท่ากับ</a:t>
            </a:r>
            <a:r>
              <a:rPr lang="th-TH" dirty="0">
                <a:solidFill>
                  <a:srgbClr val="C00000"/>
                </a:solidFill>
              </a:rPr>
              <a:t>การวัดความรู้ทางภาษาจีนระดับ </a:t>
            </a:r>
            <a:r>
              <a:rPr lang="en-US" dirty="0">
                <a:solidFill>
                  <a:srgbClr val="C00000"/>
                </a:solidFill>
              </a:rPr>
              <a:t>HSK </a:t>
            </a:r>
            <a:r>
              <a:rPr lang="th-TH" dirty="0">
                <a:solidFill>
                  <a:srgbClr val="C00000"/>
                </a:solidFill>
              </a:rPr>
              <a:t>ระดับ 4 เป็นอย่างน้อย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th-TH" dirty="0"/>
              <a:t>ควรมีโครงการส่งเสริมให้ผู้เรียนมีความเชี่ยวชาญด้านทักษะภาษาจีน</a:t>
            </a:r>
            <a:r>
              <a:rPr lang="en-US" dirty="0"/>
              <a:t> </a:t>
            </a:r>
            <a:r>
              <a:rPr lang="th-TH" dirty="0"/>
              <a:t>หรือทักษะที่เกี่ยวข้องในการประกอบอาชีพให้มากยิ่งขึ้น</a:t>
            </a:r>
            <a:r>
              <a:rPr lang="en-US" dirty="0"/>
              <a:t> </a:t>
            </a:r>
            <a:r>
              <a:rPr lang="th-TH" dirty="0"/>
              <a:t>เช่น</a:t>
            </a:r>
            <a:r>
              <a:rPr lang="en-US" dirty="0"/>
              <a:t> </a:t>
            </a:r>
            <a:r>
              <a:rPr lang="th-TH" dirty="0"/>
              <a:t>ความรู้ด้านกฎหมายเกี่ยวกับการท่องเที่ยว</a:t>
            </a:r>
            <a:r>
              <a:rPr lang="en-US" dirty="0"/>
              <a:t> </a:t>
            </a:r>
            <a:r>
              <a:rPr lang="th-TH" dirty="0"/>
              <a:t>หรือการจัดการทรัพยากรมนุษย์ซึ่งความรู้เฉพาะเหล่านี้</a:t>
            </a:r>
            <a:r>
              <a:rPr lang="en-US" dirty="0"/>
              <a:t> </a:t>
            </a:r>
            <a:r>
              <a:rPr lang="th-TH" dirty="0">
                <a:solidFill>
                  <a:srgbClr val="C00000"/>
                </a:solidFill>
              </a:rPr>
              <a:t>ควรเปิดโอกาสให้ผู้เชี่ยวชาญหรือผู้มีประสบการณ์นอกรั้วมหาวิทยาลัย</a:t>
            </a:r>
            <a:r>
              <a:rPr lang="th-TH" dirty="0"/>
              <a:t>ได้เข้ามาให้ความรู้กับผู้เรียนโดยตรงซึ่งเป็นช่องทางหนึ่งที่ทำให้ผู้เรียนสามารถปรับตัวกับสภาพแวดล้อมที่หลากหลายก่อนออกไปประกอบอาชีพในสังคมจริง 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366A9-1269-FE2A-CDE6-81D010C6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71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89588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285B0-5879-B136-A94A-9739DB389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9A77E-D2B0-ADFF-0833-4A870BDBE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78886" cy="4351338"/>
          </a:xfrm>
        </p:spPr>
        <p:txBody>
          <a:bodyPr>
            <a:normAutofit fontScale="92500" lnSpcReduction="20000"/>
          </a:bodyPr>
          <a:lstStyle/>
          <a:p>
            <a:pPr marL="0" indent="0" algn="thaiDist">
              <a:buNone/>
            </a:pPr>
            <a:r>
              <a:rPr lang="en-US" b="1" dirty="0">
                <a:solidFill>
                  <a:srgbClr val="7030A0"/>
                </a:solidFill>
              </a:rPr>
              <a:t>3) </a:t>
            </a:r>
            <a:r>
              <a:rPr lang="th-TH" b="1" dirty="0">
                <a:solidFill>
                  <a:srgbClr val="7030A0"/>
                </a:solidFill>
              </a:rPr>
              <a:t>ความร่วมมือ </a:t>
            </a:r>
          </a:p>
          <a:p>
            <a:pPr marL="0" indent="0" algn="thaiDist">
              <a:buNone/>
            </a:pPr>
            <a:r>
              <a:rPr lang="th-TH" dirty="0"/>
              <a:t>หลักสูตรควรมีความร่วมมือที่เข้มแข็งกับองค์กรภายใน</a:t>
            </a:r>
            <a:r>
              <a:rPr lang="en-US" dirty="0"/>
              <a:t> </a:t>
            </a:r>
            <a:r>
              <a:rPr lang="th-TH" dirty="0"/>
              <a:t>เช่น</a:t>
            </a:r>
            <a:r>
              <a:rPr lang="en-US" dirty="0"/>
              <a:t> </a:t>
            </a:r>
            <a:r>
              <a:rPr lang="th-TH" dirty="0"/>
              <a:t>การจัดหลักสูตรภาษาจีนภายในมหาวิทยาลัย</a:t>
            </a:r>
            <a:r>
              <a:rPr lang="en-US" dirty="0"/>
              <a:t> </a:t>
            </a:r>
            <a:r>
              <a:rPr lang="th-TH" dirty="0"/>
              <a:t>และ</a:t>
            </a:r>
            <a:r>
              <a:rPr lang="th-TH" dirty="0">
                <a:solidFill>
                  <a:srgbClr val="C00000"/>
                </a:solidFill>
              </a:rPr>
              <a:t>ความร่วมมือกับมหาวิทยาลัยชั้นนำต่าง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th-TH" dirty="0">
                <a:solidFill>
                  <a:srgbClr val="C00000"/>
                </a:solidFill>
              </a:rPr>
              <a:t>ๆ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th-TH" dirty="0">
                <a:solidFill>
                  <a:srgbClr val="C00000"/>
                </a:solidFill>
              </a:rPr>
              <a:t>ในประเทศไทย</a:t>
            </a:r>
            <a:r>
              <a:rPr lang="en-US" dirty="0"/>
              <a:t> </a:t>
            </a:r>
            <a:r>
              <a:rPr lang="th-TH" dirty="0"/>
              <a:t>เพื่อสร้างเป็นเครือข่ายทางวิชาการให้แก่คณาจารย์ประจำหลักสูตรและผู้เรียนในหลักสูตรให้ได้ มีการแลกเปลี่ยนเรียนรู้ระหว่างกัน นอกจากนี้หลักสูตรควรมี</a:t>
            </a:r>
            <a:r>
              <a:rPr lang="th-TH" dirty="0">
                <a:solidFill>
                  <a:srgbClr val="C00000"/>
                </a:solidFill>
              </a:rPr>
              <a:t>ความร่วมมือกับมหาวิทยาลัยชั้นนำในประเทศจีน</a:t>
            </a:r>
            <a:r>
              <a:rPr lang="th-TH" dirty="0"/>
              <a:t>ทั้งนี้มหาวิทยาลัยในความร่วมมือในต่างประเทศจะต้องเป็นมหาวิทยาลัยที่มีคุณภาพและผ่านการรับรองจากสำนักงานข้าราชการพลเรือน (ก.พ.)เท่านั้น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44D8C-2FCC-9071-92FF-C930D11E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72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73182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4EA3F-A7E9-7A61-9690-2AEB62710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881BE-C6F8-E8F3-A440-2799153A5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4300" b="1" dirty="0">
                <a:solidFill>
                  <a:srgbClr val="7030A0"/>
                </a:solidFill>
              </a:rPr>
              <a:t>4) </a:t>
            </a:r>
            <a:r>
              <a:rPr lang="th-TH" sz="4300" b="1" dirty="0">
                <a:solidFill>
                  <a:srgbClr val="7030A0"/>
                </a:solidFill>
              </a:rPr>
              <a:t>ด้านอื่น ๆ</a:t>
            </a:r>
          </a:p>
          <a:p>
            <a:pPr marL="0" indent="0" algn="thaiDist">
              <a:buNone/>
            </a:pPr>
            <a:r>
              <a:rPr lang="th-TH" dirty="0"/>
              <a:t>ผู้เรียนมีความใฝ่รู้สามารถวิเคราะห์และสังเคราะห์ความรู้จากแหล่งข้อมูลต่างๆ ที่หลากหลายได้อย่างถูกต้องและสร้างสรรค์ และเพื่อให้ผู้เรียนมีทักษะทางภาษาต่างประเทศในการค้นคว้าอย่างเหมาะสมและจำเป็นหลักสูตรควรส่งเสริมให้ผู้เรียนสามารถทำวิจัยทางด้านสังคมศาสตร์ในมิติที่หลากหลายตามความสนใจ ผ่านการอภิปรายเป็นกลุ่ม </a:t>
            </a:r>
            <a:r>
              <a:rPr lang="th-TH" dirty="0" err="1"/>
              <a:t>การทำ</a:t>
            </a:r>
            <a:r>
              <a:rPr lang="th-TH" dirty="0"/>
              <a:t>รายงานแผนงาน โครงงาน และการนำเสนอผลงาน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29C47-AAD0-4007-A578-6688FDF4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73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88510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7CB0-1073-382A-DA04-CE2F9727A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ความต้องการจำเป็นของผู้ประกอบการ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026A4-9FB3-BE15-4C9C-172DA61E2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34600" cy="4351338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AutoNum type="arabicParenR"/>
            </a:pPr>
            <a:r>
              <a:rPr lang="th-TH" b="1" dirty="0">
                <a:solidFill>
                  <a:srgbClr val="7030A0"/>
                </a:solidFill>
              </a:rPr>
              <a:t>ด้านความรู้ภาษาจีน </a:t>
            </a:r>
          </a:p>
          <a:p>
            <a:pPr marL="0" indent="0" algn="thaiDist">
              <a:buNone/>
            </a:pPr>
            <a:r>
              <a:rPr lang="th-TH" dirty="0"/>
              <a:t>ควรมีการจัดการเรียนการสอนด้านภาษาจีนให้มีความเข้มข้นและสามารถพัฒนาทักษะและ</a:t>
            </a:r>
            <a:r>
              <a:rPr lang="th-TH" u="sng" dirty="0"/>
              <a:t>ความรู้ด้านภาษาจีนของผู้เรียนให้อยู่ในระดับดีสามารถสื่อสารได้อย่างมีประสิทธิภาพ</a:t>
            </a:r>
            <a:r>
              <a:rPr lang="th-TH" dirty="0"/>
              <a:t>อีก</a:t>
            </a:r>
            <a:r>
              <a:rPr lang="th-TH" dirty="0">
                <a:solidFill>
                  <a:srgbClr val="C00000"/>
                </a:solidFill>
              </a:rPr>
              <a:t>ทั้งควรส่งเสริมให้ผู้เรียนสามารถสอบผ่านการวัดระดับภาษาจีน  (</a:t>
            </a:r>
            <a:r>
              <a:rPr lang="en-US" dirty="0">
                <a:solidFill>
                  <a:srgbClr val="C00000"/>
                </a:solidFill>
              </a:rPr>
              <a:t>HSK) </a:t>
            </a:r>
            <a:r>
              <a:rPr lang="th-TH" dirty="0"/>
              <a:t>พี่ได้รับการยอมรับในระดับสากลและหากผู้เรียนมีความพร้อมคนส่งเสริมให้</a:t>
            </a:r>
            <a:r>
              <a:rPr lang="th-TH" dirty="0">
                <a:solidFill>
                  <a:srgbClr val="C00000"/>
                </a:solidFill>
              </a:rPr>
              <a:t>ผู้เรียนผ่านการสอบวัดระดับภาษาจีนด้านการพูด  (</a:t>
            </a:r>
            <a:r>
              <a:rPr lang="en-US" dirty="0">
                <a:solidFill>
                  <a:srgbClr val="C00000"/>
                </a:solidFill>
              </a:rPr>
              <a:t>HSKK) </a:t>
            </a:r>
            <a:r>
              <a:rPr lang="th-TH" dirty="0"/>
              <a:t>เพื่อเป็นเอกสารสำคัญให้ผู้เรียนสามารถนำไปประยุกต์ใช้ในการประกอบอาชีพได้ในอนาคต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A635F-EFB7-FAF7-F1FB-438B88809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74</a:t>
            </a:fld>
            <a:endParaRPr lang="th-T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5F1AB6-7AA3-7B92-C511-5E66625B0C0B}"/>
              </a:ext>
            </a:extLst>
          </p:cNvPr>
          <p:cNvSpPr txBox="1"/>
          <p:nvPr/>
        </p:nvSpPr>
        <p:spPr>
          <a:xfrm>
            <a:off x="5775465" y="1646238"/>
            <a:ext cx="620086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h-TH" b="1" dirty="0"/>
              <a:t>บ่งบอกความสามารถที่ทำได้ และวัดได้ ถ้าหากเป็น </a:t>
            </a:r>
            <a:r>
              <a:rPr lang="en-US" b="1" dirty="0"/>
              <a:t>PLO</a:t>
            </a:r>
          </a:p>
        </p:txBody>
      </p:sp>
    </p:spTree>
    <p:extLst>
      <p:ext uri="{BB962C8B-B14F-4D97-AF65-F5344CB8AC3E}">
        <p14:creationId xmlns:p14="http://schemas.microsoft.com/office/powerpoint/2010/main" val="4590449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043E3-CFA7-2788-8FE8-98B83423C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ความต้องการจำเป็นของผู้ประกอบการ (ต่อ)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8551C-5AF8-0B43-C767-8D56B60D1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thaiDist">
              <a:buNone/>
            </a:pPr>
            <a:r>
              <a:rPr lang="en-US" b="1" dirty="0">
                <a:solidFill>
                  <a:srgbClr val="7030A0"/>
                </a:solidFill>
              </a:rPr>
              <a:t>2) </a:t>
            </a:r>
            <a:r>
              <a:rPr lang="th-TH" b="1" dirty="0">
                <a:solidFill>
                  <a:srgbClr val="7030A0"/>
                </a:solidFill>
              </a:rPr>
              <a:t>ด้านหลักสูตร</a:t>
            </a:r>
          </a:p>
          <a:p>
            <a:pPr marL="0" indent="0" algn="thaiDist">
              <a:buNone/>
            </a:pPr>
            <a:r>
              <a:rPr lang="th-TH" dirty="0"/>
              <a:t>ควรมีการพิจารณาบรรจุ</a:t>
            </a:r>
            <a:r>
              <a:rPr lang="th-TH" dirty="0">
                <a:solidFill>
                  <a:srgbClr val="C00000"/>
                </a:solidFill>
              </a:rPr>
              <a:t>รายวิชาที่มีความเกี่ยวข้องกับวัฒนธรรมจีนสอดแทรกวัฒนธรรม</a:t>
            </a:r>
            <a:r>
              <a:rPr lang="th-TH" dirty="0" err="1">
                <a:solidFill>
                  <a:srgbClr val="C00000"/>
                </a:solidFill>
              </a:rPr>
              <a:t>การทำ</a:t>
            </a:r>
            <a:r>
              <a:rPr lang="th-TH" dirty="0">
                <a:solidFill>
                  <a:srgbClr val="C00000"/>
                </a:solidFill>
              </a:rPr>
              <a:t>ธุรกิจ </a:t>
            </a:r>
            <a:r>
              <a:rPr lang="th-TH" dirty="0"/>
              <a:t>และสภาพปัจจุบันของประเทศจีนเพื่อให้ผู้เรียนมีความรู้พื้นฐานเกี่ยวกับประเทศจีนคนจีนและวัฒนธรรมจีนซึ่งจากประสบการณ์ของผู้ทรงคุณวุฒิพบว่าบัณฑิตที่จบการศึกษาและเข้าทำงานในองค์กรที่เกี่ยวข้องกับภาษาจีนนั้นโดยมากมีความรู้ด้านภาษาและทักษะด้านภาษาจีนเป็นอย่างดี แต่ขาดความรู้เกี่ยวกับวัฒนธรรมและความเข้าใจเกี่ยวกับสภาพประเทศจีน ปัจจุบันและลักษณะของคนจีนที่ทำให้การสื่อสารและการทำงานนั้นไม่ราบรื่น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2671E-CDE7-67C8-E660-CC6B4959C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75</a:t>
            </a:fld>
            <a:endParaRPr lang="th-T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C5F21F-03E6-EEE9-886C-79241017F66A}"/>
              </a:ext>
            </a:extLst>
          </p:cNvPr>
          <p:cNvSpPr txBox="1"/>
          <p:nvPr/>
        </p:nvSpPr>
        <p:spPr>
          <a:xfrm>
            <a:off x="838200" y="6050290"/>
            <a:ext cx="1047754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h-TH" b="1" dirty="0"/>
              <a:t>บ่งบอกว่า </a:t>
            </a:r>
            <a:r>
              <a:rPr lang="en-US" b="1" dirty="0"/>
              <a:t>GAP </a:t>
            </a:r>
            <a:r>
              <a:rPr lang="th-TH" b="1" dirty="0"/>
              <a:t>ที่มีอยู่ในปัจจุบันของตลาดแรงงาน และหลักสูตรจะเติมเต็ม </a:t>
            </a:r>
            <a:r>
              <a:rPr lang="en-US" b="1" dirty="0"/>
              <a:t>GAP </a:t>
            </a:r>
            <a:r>
              <a:rPr lang="th-TH" b="1" dirty="0"/>
              <a:t>ตรงนี้อย่างไร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51308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0B4A7-D264-F0F9-2A40-8892062EF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ความต้องการจำเป็นของผู้ประกอบการ (ต่อ)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D158D-082F-1F89-8E27-0F716010F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thaiDist">
              <a:buNone/>
            </a:pPr>
            <a:r>
              <a:rPr lang="en-US" b="1" dirty="0">
                <a:solidFill>
                  <a:srgbClr val="7030A0"/>
                </a:solidFill>
              </a:rPr>
              <a:t>3) </a:t>
            </a:r>
            <a:r>
              <a:rPr lang="th-TH" b="1" dirty="0">
                <a:solidFill>
                  <a:srgbClr val="7030A0"/>
                </a:solidFill>
              </a:rPr>
              <a:t>ด้านความร่วมมือ</a:t>
            </a:r>
          </a:p>
          <a:p>
            <a:pPr marL="0" indent="0" algn="thaiDist">
              <a:buNone/>
            </a:pPr>
            <a:r>
              <a:rPr lang="th-TH" dirty="0"/>
              <a:t>ควรมีการส่งเสริมความร่วมมือทั้งภายในองค์กรและภายนอกองค์กร และควรให้ชุมชนหรือสังคมได้มีส่วนร่วมในการจัดการเรียนการสอนในมิติต่าง ๆ หรือจะเป็นโครงการความร่วมมือให้บุคคลภายนอกได้เข้ามามีส่วนในการจัดการศึกษาให้แก่ผู้เรียน เช่น การอบรมบัตรมัคคุเทศก์ประเภทต่าง ๆ การขอเข้าศึกษาดูงานในหน่วยงานที่เกี่ยวข้องกับภาษาจีน การส่งผู้เรียนเข้าไปฝึกงานหรือสหกิจศึกษากับหน่วยงานต่าง ๆ ซึ่งโครงการความร่วมมือต่าง ๆ เหล่านี้ จะเป็นประโยชน์แก่ผู้เรียนเป็นอย่างมาก กล่าวคือ สามารถให้ผู้เรียนมีทักษะและความเชี่ยวชาญในงาน หรืออาชีพต่าง ๆ ก่อนจบการศึกษาและเข้าทำงานจริงในองค์กรชั้นนำในท้องถิ่นและในส่วนกลางได้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F4A87-C94F-1DFE-88FE-D9F16BEF7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76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645207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1AF0B-AE7F-9049-FE29-E40A0EE09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ความต้องการจำเป็นของผู้ประกอบการ (ต่อ)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2DE98-5DF9-7698-613A-48924E0C4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7030A0"/>
                </a:solidFill>
              </a:rPr>
              <a:t>4) </a:t>
            </a:r>
            <a:r>
              <a:rPr lang="th-TH" sz="3600" b="1" dirty="0">
                <a:solidFill>
                  <a:srgbClr val="7030A0"/>
                </a:solidFill>
              </a:rPr>
              <a:t>ด้านอื่นๆ </a:t>
            </a:r>
          </a:p>
          <a:p>
            <a:pPr marL="742950" indent="-742950">
              <a:buAutoNum type="arabicPeriod"/>
            </a:pPr>
            <a:r>
              <a:rPr lang="th-TH" sz="3600" dirty="0"/>
              <a:t>การสร้างให้ผู้เรียนรู้สึกรักในสาขาวิชาและองค์กรผ่านกิจกรรมเครือข่ายสัมพันธ์โดยให้ผู้เรียนมีความสัมพันธ์อันดีระหว่างรุ่น</a:t>
            </a:r>
            <a:r>
              <a:rPr lang="en-US" sz="3600" dirty="0"/>
              <a:t> </a:t>
            </a:r>
            <a:r>
              <a:rPr lang="th-TH" sz="3600" dirty="0"/>
              <a:t>และส่งเสริมให้ผู้เรียนมีจิตบริการหรือจิตสาธารณะผ่านกิจกรรมที่มหาวิทยาลัยกำหนด</a:t>
            </a:r>
            <a:r>
              <a:rPr lang="en-US" sz="3600" dirty="0"/>
              <a:t> </a:t>
            </a:r>
            <a:r>
              <a:rPr lang="th-TH" sz="3600" dirty="0"/>
              <a:t>คือ</a:t>
            </a:r>
            <a:r>
              <a:rPr lang="en-US" sz="3600" dirty="0"/>
              <a:t> </a:t>
            </a:r>
            <a:r>
              <a:rPr lang="th-TH" sz="3600" dirty="0"/>
              <a:t>กิจกรรมประโยชน์ของเพื่อนมนุษย์เป็นกิจที่ 1 หรือกิจกรรมอาสาต่าง</a:t>
            </a:r>
            <a:r>
              <a:rPr lang="en-US" sz="3600" dirty="0"/>
              <a:t> </a:t>
            </a:r>
            <a:r>
              <a:rPr lang="th-TH" sz="3600" dirty="0"/>
              <a:t>ๆ</a:t>
            </a:r>
            <a:r>
              <a:rPr lang="en-US" sz="3600" dirty="0"/>
              <a:t> </a:t>
            </a:r>
            <a:r>
              <a:rPr lang="th-TH" sz="3600" dirty="0"/>
              <a:t>ที่สาขาวิชากำหนด </a:t>
            </a:r>
            <a:endParaRPr lang="en-US" sz="3600" dirty="0"/>
          </a:p>
          <a:p>
            <a:pPr marL="742950" indent="-742950">
              <a:buAutoNum type="arabicPeriod"/>
            </a:pPr>
            <a:r>
              <a:rPr lang="th-TH" sz="3600" dirty="0"/>
              <a:t>ส่งเสริมให้ผู้เรียนทำงานเป็นกลุ่มอย่างมีประสิทธิภาพ</a:t>
            </a:r>
            <a:r>
              <a:rPr lang="en-US" sz="3600" dirty="0"/>
              <a:t> </a:t>
            </a:r>
            <a:r>
              <a:rPr lang="th-TH" sz="3600" dirty="0"/>
              <a:t>โดยให้ผู้เรียนมีส่วนร่วมในการออกแบบการเรียนการสอนหรือส่งเสริมให้ผู้เรียนมีส่วนร่วมในชั้นเรียนมากยิ่งขึ้นผ่านกิจกรรมเดี่ยว</a:t>
            </a:r>
            <a:r>
              <a:rPr lang="en-US" sz="3600" dirty="0"/>
              <a:t>/</a:t>
            </a:r>
            <a:r>
              <a:rPr lang="th-TH" sz="3600" dirty="0"/>
              <a:t>คู่</a:t>
            </a:r>
            <a:r>
              <a:rPr lang="en-US" sz="3600" dirty="0"/>
              <a:t> </a:t>
            </a:r>
            <a:r>
              <a:rPr lang="th-TH" sz="3600" dirty="0"/>
              <a:t>หรือกิจกรรมกลุ่ม</a:t>
            </a:r>
            <a:r>
              <a:rPr lang="en-US" sz="3600" dirty="0"/>
              <a:t> </a:t>
            </a:r>
            <a:r>
              <a:rPr lang="th-TH" sz="3600" dirty="0"/>
              <a:t>และส่งเสริมให้ผู้เรียนมีกิจกรรมกับสาขาวิชาอื่น</a:t>
            </a:r>
            <a:r>
              <a:rPr lang="en-US" sz="3600" dirty="0"/>
              <a:t> </a:t>
            </a:r>
            <a:r>
              <a:rPr lang="th-TH" sz="3600" dirty="0"/>
              <a:t>ๆ</a:t>
            </a:r>
            <a:r>
              <a:rPr lang="en-US" sz="3600" dirty="0"/>
              <a:t> </a:t>
            </a:r>
            <a:r>
              <a:rPr lang="th-TH" sz="3600" dirty="0"/>
              <a:t>โดยการบูรณาการศาสตร์ภาษาจีนกับศาสตร์อื่น</a:t>
            </a:r>
            <a:r>
              <a:rPr lang="en-US" sz="3600" dirty="0"/>
              <a:t> </a:t>
            </a:r>
            <a:r>
              <a:rPr lang="th-TH" sz="3600" dirty="0"/>
              <a:t>ๆ</a:t>
            </a:r>
            <a:r>
              <a:rPr lang="en-US" sz="3600" dirty="0"/>
              <a:t> </a:t>
            </a:r>
            <a:r>
              <a:rPr lang="th-TH" sz="3600" dirty="0"/>
              <a:t>อย่างหลากหลาย 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F0BA6-DC3D-74EF-3AC8-02E555D8C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77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83791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0B4EE-D194-E83C-2132-D898BD959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ความต้องการจำเป็นโดยผู้เรียน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518B7-B5CF-1865-FDC8-447E74FB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/>
              <a:t>โดยเก็บข้อมูลมากจากผู้เรียนในระดับมัธยมศึกษาในเขตพื้นที่ภาคใต้ เป็นนักเรียนแผนศิลป์ภาษาจีน หรือเรียนวิชาภาษาจีนเป็นวิชาเลือกในระดับมัธยมศึกษาในเขตพื้นที่ภาคใต้ </a:t>
            </a:r>
            <a:r>
              <a:rPr lang="en-US" sz="3600" dirty="0"/>
              <a:t>14 </a:t>
            </a:r>
            <a:r>
              <a:rPr lang="th-TH" sz="3600" dirty="0"/>
              <a:t>จังหวัด จำนวน </a:t>
            </a:r>
            <a:r>
              <a:rPr lang="en-US" sz="3600" dirty="0"/>
              <a:t>527 </a:t>
            </a:r>
            <a:r>
              <a:rPr lang="th-TH" sz="3600" dirty="0"/>
              <a:t>คน</a:t>
            </a:r>
          </a:p>
          <a:p>
            <a:r>
              <a:rPr lang="th-TH" sz="3600" dirty="0"/>
              <a:t>ผู้เรียนเห็นว่าควรออกแบบหลักสูตรในรูปแบบ 3 + 1 โดยกำหนดให้เรียนในประเทศไทยเป็นระยะเวลา 3 ปีและไปศึกษาต่อในประเทศจีนเป็นระยะเวลา 1 ปีและผู้เรียนมีความสนใจในการเรียนหลักสูตรภาษาจีนเพื่อการสื่อสารทางธุรกิจ</a:t>
            </a:r>
            <a:r>
              <a:rPr lang="en-US" sz="3600" dirty="0"/>
              <a:t> </a:t>
            </a:r>
            <a:r>
              <a:rPr lang="th-TH" sz="3600" dirty="0"/>
              <a:t>โดยเป็นการบูรณาการองค์ความรู้ทั้งภาษาจีนและองค์ความรู้ทางด้านธุรกิจเข้าไว้ด้วยกัน 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DCEA7-365C-9FD4-BA28-6672DC44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78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87014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662F1-B921-6181-8C39-29F4EA07F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ผลการพัฒนาหลักสูตรตามแนวทาง </a:t>
            </a:r>
            <a:r>
              <a:rPr lang="en-US" dirty="0"/>
              <a:t>OBE </a:t>
            </a:r>
            <a:r>
              <a:rPr lang="th-TH" dirty="0"/>
              <a:t>ของหลักสูตรภาษาจีนเพื่อการสื่อสารทางธุรกิจ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A0590C-BF39-28A5-1938-03C1E8FBF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6233" y="1848533"/>
            <a:ext cx="4559534" cy="43055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5974E-B2C4-75B4-DB56-16CC08584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79</a:t>
            </a:fld>
            <a:endParaRPr lang="th-T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84645B-1885-34EA-52E2-657A95C2AB36}"/>
              </a:ext>
            </a:extLst>
          </p:cNvPr>
          <p:cNvSpPr txBox="1"/>
          <p:nvPr/>
        </p:nvSpPr>
        <p:spPr>
          <a:xfrm>
            <a:off x="3341915" y="6198255"/>
            <a:ext cx="5682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/>
              <a:t>การจัดทำหลักสูตรภาษาจีนเพื่อการสื่อสารทางธุรกิจ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3698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48BDBF2-236C-905C-81DC-ACE62C9FA7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0070C0"/>
                </a:solidFill>
              </a:rPr>
              <a:t>1. ข้อมูลหลักสูตร					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8CC7E34-D432-9B6B-3595-323A6398B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/>
              <a:t>หลักสูตรปรับปรุงหรือหลักสูตรใหม่</a:t>
            </a:r>
          </a:p>
          <a:p>
            <a:r>
              <a:rPr lang="th-TH" sz="4000" dirty="0"/>
              <a:t>ชื่อหลักสูตร</a:t>
            </a:r>
          </a:p>
          <a:p>
            <a:r>
              <a:rPr lang="th-TH" sz="4000" dirty="0"/>
              <a:t>สำนักวิชา</a:t>
            </a:r>
          </a:p>
          <a:p>
            <a:r>
              <a:rPr lang="th-TH" sz="4000" dirty="0"/>
              <a:t>รายชื่ออาจารย์ผู้รับผิดชอบหลักสูตร</a:t>
            </a:r>
          </a:p>
          <a:p>
            <a:r>
              <a:rPr lang="th-TH" sz="4000" b="1" dirty="0"/>
              <a:t>รอบที่ 1 </a:t>
            </a:r>
            <a:r>
              <a:rPr lang="th-TH" sz="4000" dirty="0"/>
              <a:t>แต่หลักสูตรใช้เวลานำเสนอไม่เกิน </a:t>
            </a:r>
            <a:r>
              <a:rPr lang="en-US" sz="3200" dirty="0"/>
              <a:t>20</a:t>
            </a:r>
            <a:r>
              <a:rPr lang="th-TH" sz="4000" dirty="0"/>
              <a:t> นาที ให้คำแนะนำซักถามจากคณะกรรมการฯ </a:t>
            </a:r>
            <a:r>
              <a:rPr lang="th-TH" sz="4000" b="1" dirty="0"/>
              <a:t>10</a:t>
            </a:r>
            <a:r>
              <a:rPr lang="th-TH" sz="4000" dirty="0"/>
              <a:t> นาที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47BEB974-D395-C353-1E3C-30DDA4310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772960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F3CD9-19B9-C9F5-A36B-4E041A04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ขั้นตอนที่ 1 การสำรวจความต้องการจำเป็นจากฝ่ายต่างๆ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A2857-DDBC-C52C-D63D-7E0716C9B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thaiDist">
              <a:buNone/>
            </a:pPr>
            <a:r>
              <a:rPr lang="th-TH" dirty="0"/>
              <a:t>คือ </a:t>
            </a:r>
            <a:r>
              <a:rPr lang="th-TH" b="1" dirty="0">
                <a:solidFill>
                  <a:srgbClr val="7030A0"/>
                </a:solidFill>
              </a:rPr>
              <a:t>การสรุปความต้องการจำเป็นจากผู้ทรงคุณวุฒิฝ่ายต่าง ๆ </a:t>
            </a:r>
            <a:r>
              <a:rPr lang="th-TH" dirty="0"/>
              <a:t>ทั้งรูปแบบการศึกษาข้อมูล การจัดทำแบบสอบถามและการจัดประชุมเพื่อให้ได้ข้อมูลเชิงลึกถึงความต้องการจำเป็นใน</a:t>
            </a:r>
            <a:r>
              <a:rPr lang="th-TH" dirty="0">
                <a:solidFill>
                  <a:srgbClr val="C00000"/>
                </a:solidFill>
              </a:rPr>
              <a:t>การพัฒนาหลักสูตรภาษาจีน ที่ต้องมีการบูรณาการศาสตร์อื่น ๆ เข้าด้วยกัน </a:t>
            </a:r>
            <a:r>
              <a:rPr lang="th-TH" dirty="0"/>
              <a:t>คือ ศาสตร์ด้านธุรกิจต่าง ๆ เพื่อให้ผู้เรียนสามารถมีความรู้ทางภาษาจีนที่มั่นคง และมีองค์ความรู้ด้านธุรกิจประกอบเป็นส่วนหนึ่งและผู้เรียนมีความเห็นว่าโครงสร้างของหลักสูตรควรจะเป็น 3 + 1 คือศึกษาในประเทศไทย 3 ปีและศึกษาในประเทศจีน 1 ปีเพื่อเพิ่มพูนทักษะด้านภาษาจีนให้มีความเชี่ยวชาญมากยิ่งขึ้นเป็นต้น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3FA7B-314B-2D04-CE90-A839AE13C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80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506644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420DB-2B03-9E48-D721-63CC53E3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h-TH" dirty="0"/>
              <a:t>ขั้นตอนที่ 2 การกำหนดโครงสร้างของหลักสูตร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0B3E4-5E3D-00A5-6933-75CCD81EF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dirty="0"/>
              <a:t>คือ การนำผลสรุปจากการสำรวจความต้องการจำเป็นจากฝ่ายต่าง ๆ มาวิเคราะห์และกำหนดโครงสร้างของหลักสูตรได้แก่ </a:t>
            </a:r>
          </a:p>
          <a:p>
            <a:pPr marL="742950" indent="-742950">
              <a:buAutoNum type="arabicParenR"/>
            </a:pPr>
            <a:r>
              <a:rPr lang="th-TH" dirty="0"/>
              <a:t>รูปแบบการจัดการเรียนการสอนที่มีการจัดการเรียนการสอนเป็นระยะเวลา 3 ปีในประเทศไทยรวมกับการจัดการเรียนการสอนเป็นระยะเวลา 1 ปีในมหาวิทยาลัยที่ผ่านการรับรองจากสำนักงานข้าราชการพลเรือน</a:t>
            </a:r>
            <a:r>
              <a:rPr lang="en-US" dirty="0"/>
              <a:t> (</a:t>
            </a:r>
            <a:r>
              <a:rPr lang="th-TH" dirty="0"/>
              <a:t>ก</a:t>
            </a:r>
            <a:r>
              <a:rPr lang="en-US" dirty="0"/>
              <a:t>.</a:t>
            </a:r>
            <a:r>
              <a:rPr lang="th-TH" dirty="0"/>
              <a:t>พ</a:t>
            </a:r>
            <a:r>
              <a:rPr lang="en-US" dirty="0"/>
              <a:t>.) </a:t>
            </a:r>
            <a:r>
              <a:rPr lang="th-TH" dirty="0"/>
              <a:t>ในสาธารณรัฐประชาชนจีน </a:t>
            </a:r>
            <a:endParaRPr lang="en-US" dirty="0"/>
          </a:p>
          <a:p>
            <a:pPr marL="742950" indent="-742950">
              <a:buAutoNum type="arabicParenR"/>
            </a:pPr>
            <a:r>
              <a:rPr lang="th-TH" dirty="0"/>
              <a:t>การจัดการเรียนการสอนเชิงรุก </a:t>
            </a:r>
            <a:r>
              <a:rPr lang="en-US" dirty="0"/>
              <a:t>(Active Learning) </a:t>
            </a:r>
            <a:r>
              <a:rPr lang="th-TH" dirty="0"/>
              <a:t>ไม่น้อยกว่าร้อยละ 70 ของรายวิชาทั้งหมดในหลักสูตร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9D012-D4D2-85D7-D6D1-2850E99D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81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42225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1B42A-5160-2F56-6A89-A52C2B49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ขั้นตอนที่ 2 การกำหนดโครงสร้างของหลักสูตร</a:t>
            </a:r>
            <a:r>
              <a:rPr lang="en-US" dirty="0"/>
              <a:t> </a:t>
            </a:r>
            <a:r>
              <a:rPr lang="th-TH" dirty="0"/>
              <a:t>(ต่อ)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7318D-3848-3AFD-4114-AE136628E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lnSpc>
                <a:spcPct val="70000"/>
              </a:lnSpc>
              <a:buFont typeface="+mj-lt"/>
              <a:buAutoNum type="arabicParenR" startAt="3"/>
            </a:pPr>
            <a:r>
              <a:rPr lang="th-TH" dirty="0">
                <a:solidFill>
                  <a:srgbClr val="C00000"/>
                </a:solidFill>
              </a:rPr>
              <a:t>การศึกษาเชิงบูรณาการการเรียนรู้กับการทำงาน </a:t>
            </a:r>
            <a:r>
              <a:rPr lang="en-US" dirty="0">
                <a:solidFill>
                  <a:srgbClr val="C00000"/>
                </a:solidFill>
              </a:rPr>
              <a:t>work integrated Learning: WIL </a:t>
            </a:r>
            <a:r>
              <a:rPr lang="th-TH" dirty="0"/>
              <a:t>ไม่น้อยกว่าร้อยละ 50 ของจำนวนหน่วยกิตในหมวดวิชาเฉพาะของหลักสูตรรวมทั้งการจัดโครงการเพื่อส่งเสริมและสนับสนุนให้บัณฑิตมีความเป็นเลิศทางภาษาจีนในด้านต่างๆ</a:t>
            </a:r>
            <a:endParaRPr lang="en-US" dirty="0"/>
          </a:p>
          <a:p>
            <a:pPr marL="742950" indent="-742950">
              <a:lnSpc>
                <a:spcPct val="70000"/>
              </a:lnSpc>
              <a:buFont typeface="Arial" panose="020B0604020202020204" pitchFamily="34" charset="0"/>
              <a:buAutoNum type="arabicParenR" startAt="3"/>
            </a:pPr>
            <a:r>
              <a:rPr lang="th-TH" dirty="0"/>
              <a:t>การกำหนด</a:t>
            </a:r>
            <a:r>
              <a:rPr lang="th-TH" dirty="0">
                <a:solidFill>
                  <a:srgbClr val="C00000"/>
                </a:solidFill>
              </a:rPr>
              <a:t>เกณฑ์มาตรฐานระดับความรู้ทางภาษาจีนของบัณฑิตให้มีความรู้ภาษาจีนเทียบเท่ากับการสอบวัดระดับภาษาจีน </a:t>
            </a:r>
            <a:r>
              <a:rPr lang="en-US" dirty="0">
                <a:solidFill>
                  <a:srgbClr val="C00000"/>
                </a:solidFill>
              </a:rPr>
              <a:t>HSK </a:t>
            </a:r>
            <a:r>
              <a:rPr lang="th-TH" dirty="0">
                <a:solidFill>
                  <a:srgbClr val="C00000"/>
                </a:solidFill>
              </a:rPr>
              <a:t>ระดับ 4 </a:t>
            </a:r>
            <a:r>
              <a:rPr lang="th-TH" dirty="0"/>
              <a:t>เป็นอย่างน้อยเป็นต้น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68199-4EB8-CB7F-2BC2-603BD4168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82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32635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68D2A-A5C9-322E-C421-357608C23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ขั้นตอนที่ 3 การกำหนดรายวิชา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1C1FE-0615-2949-6155-AD6239DF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dirty="0"/>
              <a:t>คือ การนำความเห็นต่าง ๆ จากความต้องการของผู้ทรงคุณวุฒิฝ่ายต่าง </a:t>
            </a:r>
            <a:r>
              <a:rPr lang="th-TH" dirty="0" err="1"/>
              <a:t>ๆแ</a:t>
            </a:r>
            <a:r>
              <a:rPr lang="th-TH" dirty="0"/>
              <a:t>ละโครงสร้างของหลักสูตรมาออกแบบและกำหนดรายวิชาให้</a:t>
            </a:r>
            <a:r>
              <a:rPr lang="th-TH" dirty="0">
                <a:solidFill>
                  <a:srgbClr val="C00000"/>
                </a:solidFill>
              </a:rPr>
              <a:t>สอดรับกับความต้องการของท้องถิ่นผู้ประกอบการ</a:t>
            </a:r>
            <a:r>
              <a:rPr lang="th-TH" dirty="0"/>
              <a:t> และผู้เรียนโดย</a:t>
            </a:r>
            <a:r>
              <a:rPr lang="th-TH" u="sng" dirty="0"/>
              <a:t>เน้นวิชาพื้นฐานความรู้ทางภาษาจีน และวิชาเฉพาะทางด้านธุรกิจประกอบด้วยธุรกิจการท่องเที่ยวธุรกิจการโรงแรมและธุรกิจทั่วไป เช่น รายวิชาภาษาจีนสำหรับงานบริการ รายวิชาภาษาจีนสำหรับการบริการอาหารและเครื่องดื่ม รายวิชาภาษาจีนสำหรับสินค้าออนไลน์ รายวิชาภาษาจีนสำหรับการสัมมนา</a:t>
            </a:r>
            <a:r>
              <a:rPr lang="th-TH" dirty="0"/>
              <a:t>เป็นต้น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6E1A5-2C1E-7057-2FDE-11E9ABE08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83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667937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769A3-D855-9BFC-4E48-0F57BF619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ขั้นตอนที่ 4 การจัดทำหลักสูตรภาษาจีนเพื่อการสื่อสารทางธุรกิจ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87FAF-8124-F8F4-D7E6-3C8505DD6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คือการจัดทำลูกเล่นตามรูปแบบการจัดทำหลักสูตรที่สมบูรณ์ตามที่มหาวิทยาลัยกำหนดและนำเสนอหลักคิดของหลักสูตรและนำเสนอหลักสูตรภาษาจีนเพื่อการสื่อสารทางธุรกิจในระดับมหาวิทยาลัยตามลำดับ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72236-2322-F285-D97E-7DB140539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84</a:t>
            </a:fld>
            <a:endParaRPr lang="th-T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2297B1-A14D-FA62-23A9-D10DF8ABA887}"/>
              </a:ext>
            </a:extLst>
          </p:cNvPr>
          <p:cNvSpPr txBox="1"/>
          <p:nvPr/>
        </p:nvSpPr>
        <p:spPr>
          <a:xfrm>
            <a:off x="838200" y="5660571"/>
            <a:ext cx="101798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สามารถอ่านเอกสารฉบับเต็มได้จาก </a:t>
            </a:r>
          </a:p>
          <a:p>
            <a:r>
              <a:rPr lang="en-US" dirty="0">
                <a:hlinkClick r:id="rId2"/>
              </a:rPr>
              <a:t>https://so03.tci-thaijo.org/index.php/journal-la/article/view/236087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0426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C08E42B-5D88-2BC5-5BEC-213513282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https://www.ubu.ac.th/web/files_up/00046f2019071017175890.pdf</a:t>
            </a:r>
            <a:r>
              <a:rPr lang="en-US" dirty="0"/>
              <a:t> </a:t>
            </a:r>
            <a:endParaRPr lang="th-TH" dirty="0"/>
          </a:p>
        </p:txBody>
      </p:sp>
      <p:pic>
        <p:nvPicPr>
          <p:cNvPr id="6" name="ตัวแทนเนื้อหา 5">
            <a:extLst>
              <a:ext uri="{FF2B5EF4-FFF2-40B4-BE49-F238E27FC236}">
                <a16:creationId xmlns:a16="http://schemas.microsoft.com/office/drawing/2014/main" id="{380B8D27-42BA-B8DE-E0FA-910BFEEE2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3411" y="1810981"/>
            <a:ext cx="5537189" cy="4798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88C26AB9-18E0-59FF-1828-B5549178D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85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9369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8">
            <a:extLst>
              <a:ext uri="{FF2B5EF4-FFF2-40B4-BE49-F238E27FC236}">
                <a16:creationId xmlns:a16="http://schemas.microsoft.com/office/drawing/2014/main" id="{5212C668-BF68-166C-A5E8-578EDBD3B61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dirty="0"/>
              <a:t>2. ระดับสำนักวิชา........................</a:t>
            </a:r>
          </a:p>
        </p:txBody>
      </p:sp>
      <p:graphicFrame>
        <p:nvGraphicFramePr>
          <p:cNvPr id="11" name="ตาราง 11">
            <a:extLst>
              <a:ext uri="{FF2B5EF4-FFF2-40B4-BE49-F238E27FC236}">
                <a16:creationId xmlns:a16="http://schemas.microsoft.com/office/drawing/2014/main" id="{53472B02-89DC-7F64-E9ED-78D6B6F6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441723"/>
              </p:ext>
            </p:extLst>
          </p:nvPr>
        </p:nvGraphicFramePr>
        <p:xfrm>
          <a:off x="838200" y="1825625"/>
          <a:ext cx="105156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547">
                  <a:extLst>
                    <a:ext uri="{9D8B030D-6E8A-4147-A177-3AD203B41FA5}">
                      <a16:colId xmlns:a16="http://schemas.microsoft.com/office/drawing/2014/main" val="3251170989"/>
                    </a:ext>
                  </a:extLst>
                </a:gridCol>
                <a:gridCol w="8200053">
                  <a:extLst>
                    <a:ext uri="{9D8B030D-6E8A-4147-A177-3AD203B41FA5}">
                      <a16:colId xmlns:a16="http://schemas.microsoft.com/office/drawing/2014/main" val="3448633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วิสัยทัศน์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14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พันธกิจ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047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err="1"/>
                        <a:t>อัต</a:t>
                      </a:r>
                      <a:r>
                        <a:rPr lang="th-TH" dirty="0"/>
                        <a:t>ลักษณ์บัณฑิต </a:t>
                      </a:r>
                      <a:r>
                        <a:rPr lang="en-US" dirty="0"/>
                        <a:t>(Graduate attributes: GA)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510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ปรัชญาการศึกษา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224718"/>
                  </a:ext>
                </a:extLst>
              </a:tr>
            </a:tbl>
          </a:graphicData>
        </a:graphic>
      </p:graphicFrame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BF53144-ACD5-1DB2-2C9C-BA457254B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9B2-8A3B-4C6D-8466-4710196883A3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972045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4358</TotalTime>
  <Words>5479</Words>
  <Application>Microsoft Office PowerPoint</Application>
  <PresentationFormat>แบบจอกว้าง</PresentationFormat>
  <Paragraphs>562</Paragraphs>
  <Slides>85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85</vt:i4>
      </vt:variant>
    </vt:vector>
  </HeadingPairs>
  <TitlesOfParts>
    <vt:vector size="92" baseType="lpstr">
      <vt:lpstr>Times New Roman</vt:lpstr>
      <vt:lpstr>TH SarabunPSK</vt:lpstr>
      <vt:lpstr>Wingdings 2</vt:lpstr>
      <vt:lpstr>Calibri</vt:lpstr>
      <vt:lpstr>Arial</vt:lpstr>
      <vt:lpstr>Calibri Light</vt:lpstr>
      <vt:lpstr>ธีมของ Office</vt:lpstr>
      <vt:lpstr>งานนำเสนอ PowerPoint</vt:lpstr>
      <vt:lpstr>ทิศทางของอุดมศึกษาในอนาคต</vt:lpstr>
      <vt:lpstr>ทิศทางของอุดมศึกษาในอนาคต</vt:lpstr>
      <vt:lpstr>แนวทางอุดมศึกษาของประเทศ</vt:lpstr>
      <vt:lpstr>งานนำเสนอ PowerPoint</vt:lpstr>
      <vt:lpstr>งานนำเสนอ PowerPoint</vt:lpstr>
      <vt:lpstr>ทบทวนความรู้</vt:lpstr>
      <vt:lpstr>1. ข้อมูลหลักสูตร     </vt:lpstr>
      <vt:lpstr>2. ระดับสำนักวิชา........................</vt:lpstr>
      <vt:lpstr>Ex. ระดับคณะวิชาวิทยาศาสตร์</vt:lpstr>
      <vt:lpstr>ตัวอย่างปรัชญาของหลักสูตรครุศาสตร์อุตสาหกรรมบัณฑิต สาขาวิชาเทคโนโลยีอุตสาหกรรม คณะครุศาสตร์อุตสาหกรรมและเทคโนโลยี</vt:lpstr>
      <vt:lpstr>3. ระดับหลักสูตร</vt:lpstr>
      <vt:lpstr>4. วัตถุประสงค์ของหลักสูตร (ให้ Hi light เฉพาะข้อความที่แตกต่าง)</vt:lpstr>
      <vt:lpstr>จุดเด่นหรือจุดเน้นของหลักสูตรใหม่/ปรับปรุงที่สร้างความสามารถในการแข่งขัน  </vt:lpstr>
      <vt:lpstr>5. จุดเด่นหรือจุดเน้นของหลักสูตรใหม่/ปรับปรุงที่สร้างความสามารถในการแข่งขัน(กรณีหลักสูตรใหม่) </vt:lpstr>
      <vt:lpstr> 6. สิ่งที่แตกต่างจากหลักสูตรเดิม (กรณีหลักสูตรปรับปรุง)  หรือลักษณะเด่นของหลักสูตร (กรณีหลักสูตรใหม่) ให้ติ๊ก เครื่องหมาย  ใน  (สามารถเลือกได้มากกว่า 1 ข้อ)และโปรดเขียนอธิบายใน slide ถัดไป </vt:lpstr>
      <vt:lpstr>6.1 หลักสูตรได้ออกแบบให้มีการจัดการเรียนการสอนแบบโมดูลหรือไม่ อย่างไร</vt:lpstr>
      <vt:lpstr>6.2 ข้อมูลชุดวิชา (Module) ในหลักสูตร </vt:lpstr>
      <vt:lpstr>Module</vt:lpstr>
      <vt:lpstr>โมดูลละ 2-3 วิชา ตัวอย่างนี้มีจำนวนรายวิชามากเกินไป</vt:lpstr>
      <vt:lpstr>ตัวอย่างโมดูล</vt:lpstr>
      <vt:lpstr>6.3 หลักสูตรส่งเสริมและจัดกระบวนการเรียนรู้-แบบตลอดชีวิต (lifelong learning) อย่างไร </vt:lpstr>
      <vt:lpstr>6.4 หลักสูตร Up skills, New skills, Re skills ที่หลักสูตรจะพัฒนาขึ้นมีหลักสูตรอะไรบ้างใน รายวิชาอะไร</vt:lpstr>
      <vt:lpstr>ตัวอย่างรายวิชาที่กำหนดในเล่มรายละเอียดหลักสูตร(ชื่อเดิม คือ มคอ.2) ที่กำหนดให้บุคคลทั่วไปเพื่อ Up-skills/Re-skills</vt:lpstr>
      <vt:lpstr>งานนำเสนอ PowerPoint</vt:lpstr>
      <vt:lpstr>งานนำเสนอ PowerPoint</vt:lpstr>
      <vt:lpstr>สามารถดูตัวอย่างเล่มหลักสูตรที่มีการจัดทำเป็นโมดูล</vt:lpstr>
      <vt:lpstr>https://drive.google.com/drive/folders/1VlgcSRsTOkZvMU5gACwcvDfhepQWCDqk</vt:lpstr>
      <vt:lpstr>ตัวอย่างการทำหลักสูตรระยะสั้น</vt:lpstr>
      <vt:lpstr>6.5 หลักสูตรมีจัดการศึกษาร่วมกับการปฏิบัติในสถานการณ์จริงอย่างไร (Work Integrated Learning : WIL)</vt:lpstr>
      <vt:lpstr>Joint Industry University Course</vt:lpstr>
      <vt:lpstr>6.6 ข้อมูลรายวิชาที่จัดการศึกษาเชิงบูรณาการกับการทำงาน (Work Integrated Learning : WIL)</vt:lpstr>
      <vt:lpstr>หลักสูตรดำเนินการเชิงรุก เพื่อดึงดูดนักศึกษาทั้งในประเทศและต่างประเทศอย่างไร</vt:lpstr>
      <vt:lpstr>หลักสูตรมีการบูรณาการหลักสูตร งานวิจัย และบริการวิชาการ ที่เน้นการบูรณาการระหว่างศาสตร์ (discipline based) อย่างไรบ้าง</vt:lpstr>
      <vt:lpstr>หลักสูตรมีความจําเป็น/มีความสําคัญเพราะเป็นประโยชน์ต่อสังคมหรือสาธารณชนโดยมีข้อมูลความต้องการของตลาดชัดเจนอย่างไร</vt:lpstr>
      <vt:lpstr>งานนำเสนอ PowerPoint</vt:lpstr>
      <vt:lpstr>งานนำเสนอ PowerPoint</vt:lpstr>
      <vt:lpstr>งานนำเสนอ PowerPoint</vt:lpstr>
      <vt:lpstr>ตัวอย่างการกำหนดและวิเคราะห์ SH  ในกรณีศึกษา: การจัดทำหลักสูตรภาษาจีน</vt:lpstr>
      <vt:lpstr>ตัวอย่างการกำหนดและวิเคราะห์ SH (ต่อ)</vt:lpstr>
      <vt:lpstr>ตัวอย่างการกำหนดและวิเคราะห์ SH (ต่อ)</vt:lpstr>
      <vt:lpstr>ตัวอย่างการกำหนดและวิเคราะห์ SH (ต่อ)</vt:lpstr>
      <vt:lpstr>การกำหนดและวิเคราะห์ Stakeholders เป็นการกำหนดและวิเคราะห์เฉพาะทางของหลักสูตรนั้น ๆ </vt:lpstr>
      <vt:lpstr>8. วิเคราะห์ความสำคัญ และ impact ของ stakeholders และให้แบ่งกลุ่ม stakeholder</vt:lpstr>
      <vt:lpstr>หลักสูตรปัจจุบัน (หลักสูตรก่อนปรับปรุงครั้งนี้) เมื่อสำเร็จการศึกษาแล้วบัณฑิตไปทำงานในองค์กรประเภทใดเป็นส่วนใหญ่</vt:lpstr>
      <vt:lpstr>เก็บข้อมูล SH อย่างไรได้ให้ข้อมูลสมรรถนะ</vt:lpstr>
      <vt:lpstr>ความต้องการของ Stakeholders ที่จัดทำขึ้น 3 ด้าน ได้แก่</vt:lpstr>
      <vt:lpstr>ตัวอย่างการเก็บข้อมูลจากผู้ใช้บัณฑิต หลักสูตรวิทยาศาสตรบัณฑิต สาขาวิชาวัสดุศาสตร์</vt:lpstr>
      <vt:lpstr>นำเสนอการวิเคราะห์ความต้องการของ SH ทั้งหมด</vt:lpstr>
      <vt:lpstr>งานนำเสนอ PowerPoint</vt:lpstr>
      <vt:lpstr>ให้เรียงความสำคัญ (Priority) ของ SH ที่สำคัญขึ้น</vt:lpstr>
      <vt:lpstr>Ex. ตารางการสำรวจข้อมูลสมรรถนะ (K, S, A) Future needs ที่ต้องการ ของผู้มีส่วนได้ส่วนเสีย (Stakeholder’s need)</vt:lpstr>
      <vt:lpstr>ตารางสรุปความต้องการของผู้มีส่วนได้ส่วนเสีย (Stakeholder ’s need) Stakeholder ผู้ใช้งานบัณฑิต…………. ให้ระบุเฉพาะ เช่น ผู้ประกอบการด้านต่าง ๆ ในเขตภาคใต้ (ช่วงเวลาที่เก็บข้อมูล DD/MM/YYYY- DD/MMM/YYY)</vt:lpstr>
      <vt:lpstr>ตัวอย่าง ความต้องการจำเป็น (needs) ของผู้มีส่วนได้ส่วนเสีย โปรดระบุ.... (ช่วงเวลาที่เก็บข้อมูล DD/YYYY- DD/YYY)</vt:lpstr>
      <vt:lpstr>งานนำเสนอ PowerPoint</vt:lpstr>
      <vt:lpstr>Program Competitive Advantage (s)</vt:lpstr>
      <vt:lpstr>การกำหนดตำแหน่งของหลักสูตรในตลาด </vt:lpstr>
      <vt:lpstr>Future needs ความต้องการตลาดแรงงาน มีการ turn over rate อาชีพนั้นในอีก 6-7 ปีหรือไม่ หรือมีตำแหน่งงานใหม่ที่เกิดขึ้นมา </vt:lpstr>
      <vt:lpstr>นำเสนอผลจากการวิเคราะห์ข้อมูล Skills mapping/ข้อมูล skill benchmarking  เป็นอย่างไร</vt:lpstr>
      <vt:lpstr>7. อาชีพ ลักษณะงาน (Job description) ที่สามารถประกอบได้หลังสำเร็จการศึกษา และความต้องการตลาดแรงงาน - Future needs เป็นอย่างไร</vt:lpstr>
      <vt:lpstr>กำหนด PLOs ของหลักสูตร (สอดคล้องกับ GA และ Stakeholder’s needs)</vt:lpstr>
      <vt:lpstr>ตัวอย่างการเขียน PLOs ของหลักสูตรเทคโนโลยีบัณฑิต สาขาวิชาเทคโนโลยีอุตสาหกรรม</vt:lpstr>
      <vt:lpstr>งานนำเสนอ PowerPoint</vt:lpstr>
      <vt:lpstr>11. ตารางแสดงความสัมพันธ์ระหว่างผลลัพธ์การเรียนรู้หลักสูตร (PLOs) กับความต้องการของผู้มีส่วนได้ส่วนเสีย</vt:lpstr>
      <vt:lpstr>งานนำเสนอ PowerPoint</vt:lpstr>
      <vt:lpstr>Slide หลังจากนี้จะเป็นตัวอย่างให้ตัดออกเมื่อทำไฟล์นำเสนอ</vt:lpstr>
      <vt:lpstr>เอกสารที่มีประโยชน์ในการพัฒนา/ปรับปรุงหลักสูตร</vt:lpstr>
      <vt:lpstr>คลังวิดีโอของศูนย์ความเป็นเลิศการเรียนการสอน (อบรมการออกแบบและพัฒนาหลักสูตร)</vt:lpstr>
      <vt:lpstr>ตัวอย่างเพิ่มเติมประกอบการเขียน</vt:lpstr>
      <vt:lpstr>กรณีศึกษา: การจัดทำหลักสูตรภาษาจีนเพื่อการสื่อสารทางธุรกิจ สรุปความต้องการจำเป็นของฝ่ายวิชาการ (ผู้ทรงคุณวุฒิภายในและภายนอกจำนวน 4 คน)</vt:lpstr>
      <vt:lpstr>งานนำเสนอ PowerPoint</vt:lpstr>
      <vt:lpstr>งานนำเสนอ PowerPoint</vt:lpstr>
      <vt:lpstr>งานนำเสนอ PowerPoint</vt:lpstr>
      <vt:lpstr>ความต้องการจำเป็นของผู้ประกอบการ </vt:lpstr>
      <vt:lpstr>ความต้องการจำเป็นของผู้ประกอบการ (ต่อ)</vt:lpstr>
      <vt:lpstr>ความต้องการจำเป็นของผู้ประกอบการ (ต่อ)</vt:lpstr>
      <vt:lpstr>ความต้องการจำเป็นของผู้ประกอบการ (ต่อ)</vt:lpstr>
      <vt:lpstr>ความต้องการจำเป็นโดยผู้เรียน</vt:lpstr>
      <vt:lpstr>ผลการพัฒนาหลักสูตรตามแนวทาง OBE ของหลักสูตรภาษาจีนเพื่อการสื่อสารทางธุรกิจ</vt:lpstr>
      <vt:lpstr>ขั้นตอนที่ 1 การสำรวจความต้องการจำเป็นจากฝ่ายต่างๆ</vt:lpstr>
      <vt:lpstr>ขั้นตอนที่ 2 การกำหนดโครงสร้างของหลักสูตร</vt:lpstr>
      <vt:lpstr>ขั้นตอนที่ 2 การกำหนดโครงสร้างของหลักสูตร (ต่อ)</vt:lpstr>
      <vt:lpstr>ขั้นตอนที่ 3 การกำหนดรายวิชา</vt:lpstr>
      <vt:lpstr>ขั้นตอนที่ 4 การจัดทำหลักสูตรภาษาจีนเพื่อการสื่อสารทางธุรกิจ</vt:lpstr>
      <vt:lpstr>https://www.ubu.ac.th/web/files_up/00046f2019071017175890.pdf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หัวข้อที่ควรต้องมี</dc:title>
  <dc:creator>Suthanya Doung-In</dc:creator>
  <cp:lastModifiedBy>Suthanya Doung-In</cp:lastModifiedBy>
  <cp:revision>271</cp:revision>
  <dcterms:created xsi:type="dcterms:W3CDTF">2023-01-19T22:30:12Z</dcterms:created>
  <dcterms:modified xsi:type="dcterms:W3CDTF">2023-04-30T02:37:56Z</dcterms:modified>
</cp:coreProperties>
</file>