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3" r:id="rId1"/>
  </p:sldMasterIdLst>
  <p:sldIdLst>
    <p:sldId id="328" r:id="rId2"/>
    <p:sldId id="344" r:id="rId3"/>
    <p:sldId id="347" r:id="rId4"/>
    <p:sldId id="261" r:id="rId5"/>
    <p:sldId id="332" r:id="rId6"/>
    <p:sldId id="341" r:id="rId7"/>
    <p:sldId id="263" r:id="rId8"/>
    <p:sldId id="331" r:id="rId9"/>
    <p:sldId id="342" r:id="rId10"/>
    <p:sldId id="343" r:id="rId11"/>
    <p:sldId id="329" r:id="rId12"/>
    <p:sldId id="345" r:id="rId13"/>
    <p:sldId id="346" r:id="rId14"/>
    <p:sldId id="330" r:id="rId15"/>
    <p:sldId id="336" r:id="rId16"/>
    <p:sldId id="268" r:id="rId17"/>
    <p:sldId id="335" r:id="rId18"/>
    <p:sldId id="264" r:id="rId19"/>
    <p:sldId id="272" r:id="rId20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TH Sarabun New" panose="020B0500040200020003" pitchFamily="34" charset="-34"/>
      <p:regular r:id="rId27"/>
      <p:bold r:id="rId28"/>
      <p:italic r:id="rId29"/>
      <p:boldItalic r:id="rId30"/>
    </p:embeddedFont>
    <p:embeddedFont>
      <p:font typeface="TH SarabunPSK" panose="020B0500040200020003" pitchFamily="34" charset="-34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003399"/>
    <a:srgbClr val="9DD3BD"/>
    <a:srgbClr val="97D0B9"/>
    <a:srgbClr val="FF7D25"/>
    <a:srgbClr val="FF6600"/>
    <a:srgbClr val="1E76B8"/>
    <a:srgbClr val="002E8A"/>
    <a:srgbClr val="7D5008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5F2E-D500-414A-BAF7-6B804D39B734}" type="datetimeFigureOut">
              <a:rPr lang="en-US" smtClean="0"/>
              <a:t>6/8/2023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A5A4-B364-4B0C-BAAB-F97369421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239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5F2E-D500-414A-BAF7-6B804D39B734}" type="datetimeFigureOut">
              <a:rPr lang="en-US" smtClean="0"/>
              <a:t>6/8/2023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A5A4-B364-4B0C-BAAB-F97369421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7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5F2E-D500-414A-BAF7-6B804D39B734}" type="datetimeFigureOut">
              <a:rPr lang="en-US" smtClean="0"/>
              <a:t>6/8/2023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A5A4-B364-4B0C-BAAB-F97369421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0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5F2E-D500-414A-BAF7-6B804D39B734}" type="datetimeFigureOut">
              <a:rPr lang="en-US" smtClean="0"/>
              <a:t>6/8/2023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A5A4-B364-4B0C-BAAB-F97369421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06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5F2E-D500-414A-BAF7-6B804D39B734}" type="datetimeFigureOut">
              <a:rPr lang="en-US" smtClean="0"/>
              <a:t>6/8/2023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A5A4-B364-4B0C-BAAB-F97369421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82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5F2E-D500-414A-BAF7-6B804D39B734}" type="datetimeFigureOut">
              <a:rPr lang="en-US" smtClean="0"/>
              <a:t>6/8/2023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A5A4-B364-4B0C-BAAB-F97369421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777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5F2E-D500-414A-BAF7-6B804D39B734}" type="datetimeFigureOut">
              <a:rPr lang="en-US" smtClean="0"/>
              <a:t>6/8/2023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A5A4-B364-4B0C-BAAB-F97369421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378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5F2E-D500-414A-BAF7-6B804D39B734}" type="datetimeFigureOut">
              <a:rPr lang="en-US" smtClean="0"/>
              <a:t>6/8/2023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A5A4-B364-4B0C-BAAB-F97369421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922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5F2E-D500-414A-BAF7-6B804D39B734}" type="datetimeFigureOut">
              <a:rPr lang="en-US" smtClean="0"/>
              <a:t>6/8/2023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A5A4-B364-4B0C-BAAB-F97369421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761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5F2E-D500-414A-BAF7-6B804D39B734}" type="datetimeFigureOut">
              <a:rPr lang="en-US" smtClean="0"/>
              <a:t>6/8/2023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A5A4-B364-4B0C-BAAB-F97369421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867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5F2E-D500-414A-BAF7-6B804D39B734}" type="datetimeFigureOut">
              <a:rPr lang="en-US" smtClean="0"/>
              <a:t>6/8/2023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A5A4-B364-4B0C-BAAB-F97369421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159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8363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B5F2E-D500-414A-BAF7-6B804D39B734}" type="datetimeFigureOut">
              <a:rPr lang="en-US" smtClean="0"/>
              <a:t>6/8/2023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9A5A4-B364-4B0C-BAAB-F97369421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51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it.surat.psu.ac.th/demo2021/wp-content/uploads/2022/06/%E0%B8%8A%E0%B8%B8%E0%B8%94%E0%B8%A7%E0%B8%B4%E0%B8%8A%E0%B8%B2%E0%B8%A7%E0%B8%B4%E0%B8%97%E0%B8%A2%E0%B8%B2%E0%B8%A8%E0%B8%B2%E0%B8%AA%E0%B8%95%E0%B8%A3%E0%B9%8C%E0%B8%84%E0%B8%A7%E0%B8%B2%E0%B8%A1%E0%B8%87%E0%B8%B2%E0%B8%A1%E0%B9%81%E0%B8%A5%E0%B8%B0%E0%B9%80%E0%B8%84%E0%B8%A3%E0%B8%B7%E0%B9%88%E0%B8%AD%E0%B8%87%E0%B8%AA%E0%B8%B3%E0%B8%AD%E0%B8%B2%E0%B8%87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559B356E-1297-FF57-442E-F530E8C35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835" y="0"/>
            <a:ext cx="6391247" cy="65851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E7A0F9-2B47-40F7-9C17-F58E81CB24FA}"/>
              </a:ext>
            </a:extLst>
          </p:cNvPr>
          <p:cNvSpPr txBox="1"/>
          <p:nvPr/>
        </p:nvSpPr>
        <p:spPr>
          <a:xfrm>
            <a:off x="3047281" y="3244334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6BDB49-0931-4F22-8E8D-5BC27688EBB4}"/>
              </a:ext>
            </a:extLst>
          </p:cNvPr>
          <p:cNvSpPr txBox="1"/>
          <p:nvPr/>
        </p:nvSpPr>
        <p:spPr>
          <a:xfrm>
            <a:off x="3047281" y="3244334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857997-6329-1510-C253-4B0150AD5DDA}"/>
              </a:ext>
            </a:extLst>
          </p:cNvPr>
          <p:cNvSpPr txBox="1"/>
          <p:nvPr/>
        </p:nvSpPr>
        <p:spPr>
          <a:xfrm>
            <a:off x="4129558" y="4314349"/>
            <a:ext cx="806244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หลักสูตร..........................</a:t>
            </a:r>
          </a:p>
          <a:p>
            <a:pPr algn="ctr"/>
            <a:r>
              <a:rPr lang="th-TH" sz="4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สาขาวิชา.......................................</a:t>
            </a:r>
          </a:p>
          <a:p>
            <a:pPr algn="ctr"/>
            <a:endParaRPr lang="th-TH" sz="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เกณฑ์มาตรฐานหลักสูตรระดับ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ปริญญาตรี/บัณฑิตศึกษา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พ.ศ. 2565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-18855" y="2219458"/>
            <a:ext cx="12226834" cy="4638542"/>
            <a:chOff x="-34834" y="2238509"/>
            <a:chExt cx="12226834" cy="4638542"/>
          </a:xfrm>
        </p:grpSpPr>
        <p:grpSp>
          <p:nvGrpSpPr>
            <p:cNvPr id="2" name="Group 1"/>
            <p:cNvGrpSpPr/>
            <p:nvPr/>
          </p:nvGrpSpPr>
          <p:grpSpPr>
            <a:xfrm>
              <a:off x="6340433" y="2238509"/>
              <a:ext cx="5850122" cy="2009102"/>
              <a:chOff x="6340433" y="1994669"/>
              <a:chExt cx="5850122" cy="2009102"/>
            </a:xfrm>
          </p:grpSpPr>
          <p:sp>
            <p:nvSpPr>
              <p:cNvPr id="14" name="Rectangle 5">
                <a:extLst>
                  <a:ext uri="{FF2B5EF4-FFF2-40B4-BE49-F238E27FC236}">
                    <a16:creationId xmlns:a16="http://schemas.microsoft.com/office/drawing/2014/main" id="{D627A97D-D8E2-4240-9113-6E033FC81188}"/>
                  </a:ext>
                </a:extLst>
              </p:cNvPr>
              <p:cNvSpPr/>
              <p:nvPr/>
            </p:nvSpPr>
            <p:spPr>
              <a:xfrm flipH="1">
                <a:off x="6340433" y="1994669"/>
                <a:ext cx="5850122" cy="2009102"/>
              </a:xfrm>
              <a:prstGeom prst="rect">
                <a:avLst/>
              </a:prstGeom>
              <a:solidFill>
                <a:srgbClr val="1E76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16C3973-B437-4A64-BDCB-C65AB61CFB93}"/>
                  </a:ext>
                </a:extLst>
              </p:cNvPr>
              <p:cNvSpPr txBox="1"/>
              <p:nvPr/>
            </p:nvSpPr>
            <p:spPr>
              <a:xfrm>
                <a:off x="6340433" y="2122057"/>
                <a:ext cx="5119249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th-TH" sz="5400" b="1" dirty="0">
                    <a:solidFill>
                      <a:schemeClr val="bg1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(ร่าง) มคอ.2</a:t>
                </a:r>
                <a:br>
                  <a:rPr lang="th-TH" sz="5400" b="1" dirty="0">
                    <a:solidFill>
                      <a:schemeClr val="bg1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</a:br>
                <a:r>
                  <a:rPr lang="th-TH" sz="5400" b="1" dirty="0">
                    <a:solidFill>
                      <a:schemeClr val="bg1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หลักสูตรปรับปรุง</a:t>
                </a: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6890206-8580-4FC7-A158-1E69B2B51C5E}"/>
                </a:ext>
              </a:extLst>
            </p:cNvPr>
            <p:cNvSpPr/>
            <p:nvPr/>
          </p:nvSpPr>
          <p:spPr>
            <a:xfrm>
              <a:off x="-34834" y="6576605"/>
              <a:ext cx="12226834" cy="30044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AB22E993-670C-F1AC-F015-1D480A5E7F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065" y="150021"/>
            <a:ext cx="1357489" cy="191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17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21C52BA-6279-16F7-37B4-1EC8346AC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solidFill>
                  <a:srgbClr val="C00000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คำชี้แจง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B35AE42-9B8B-37F8-6748-BD98287A8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5400" b="1" dirty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400" b="1" dirty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สามารถปรับแต่ง </a:t>
            </a:r>
            <a:r>
              <a:rPr lang="en-US" sz="4400" b="1" dirty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template </a:t>
            </a:r>
            <a:r>
              <a:rPr lang="th-TH" sz="4400" b="1" dirty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ได้ตามความเหมาะสม</a:t>
            </a:r>
          </a:p>
          <a:p>
            <a:r>
              <a:rPr lang="th-TH" sz="4400" b="1" dirty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ขอความร่วมมือส่ง </a:t>
            </a:r>
            <a:r>
              <a:rPr lang="en-US" sz="4400" b="1" dirty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PPT </a:t>
            </a:r>
            <a:r>
              <a:rPr lang="th-TH" sz="4400" b="1" dirty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นำเสนอล่วงหน้าให้ศ</a:t>
            </a:r>
            <a:r>
              <a:rPr lang="th-TH" sz="4400" b="1" dirty="0" err="1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</a:t>
            </a:r>
            <a:r>
              <a:rPr lang="th-TH" sz="4400" b="1" dirty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เพื่อแนบประกอบกับรายละเอียดหลักสูตร (มคอ2) ใน </a:t>
            </a:r>
            <a:r>
              <a:rPr lang="en-US" sz="4400" b="1" dirty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e-meeting </a:t>
            </a:r>
            <a:r>
              <a:rPr lang="th-TH" sz="4400" b="1" dirty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การประชุมคณะกรรมการวิชาการ</a:t>
            </a:r>
          </a:p>
        </p:txBody>
      </p:sp>
    </p:spTree>
    <p:extLst>
      <p:ext uri="{BB962C8B-B14F-4D97-AF65-F5344CB8AC3E}">
        <p14:creationId xmlns:p14="http://schemas.microsoft.com/office/powerpoint/2010/main" val="4251103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45BADD2-F3BC-EE95-C09D-9B5FAD34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solidFill>
                  <a:srgbClr val="00339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ผลการประเมินหลักสูตรเดิม สามารถสรุป </a:t>
            </a:r>
            <a:br>
              <a:rPr lang="th-TH" b="1" dirty="0">
                <a:solidFill>
                  <a:srgbClr val="00339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b="1" dirty="0">
                <a:solidFill>
                  <a:srgbClr val="FF99CC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(นำข้อมูลมาจากเล่มประเมินหลักสูตร)</a:t>
            </a:r>
            <a:endParaRPr lang="th-TH" b="1" dirty="0">
              <a:solidFill>
                <a:srgbClr val="003399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4043E942-1608-C7B0-99B1-119738D67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marR="0" lvl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1. จุดแข็งของหลักสูตร</a:t>
            </a:r>
            <a:endParaRPr lang="en-US" sz="32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720090" algn="l"/>
              </a:tabLst>
            </a:pPr>
            <a:r>
              <a:rPr lang="th-TH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 2. จุดอ่อนของหลักสูตร</a:t>
            </a:r>
            <a:endParaRPr lang="en-US" sz="32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720090" algn="l"/>
              </a:tabLst>
            </a:pPr>
            <a:r>
              <a:rPr lang="th-TH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</a:t>
            </a:r>
            <a:r>
              <a:rPr lang="th-TH" sz="3200" b="1" dirty="0"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3. </a:t>
            </a:r>
            <a:r>
              <a:rPr lang="th-TH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ปัญหาของหลักสูตรฯ ที่ต้องดำเนินการแก้ไข</a:t>
            </a:r>
            <a:endParaRPr lang="en-US" sz="32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720090" algn="l"/>
              </a:tabLst>
            </a:pPr>
            <a:r>
              <a:rPr lang="th-TH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</a:t>
            </a:r>
            <a:endParaRPr lang="en-US" sz="32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marL="0" marR="0" lvl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4. แนวทางแก้ไขปัญหาการดำเนินงานของหลักสูตร</a:t>
            </a:r>
            <a:endParaRPr lang="en-US" sz="32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th-TH" sz="3200" b="1" dirty="0">
                <a:effectLst/>
                <a:ea typeface="Times New Roman" panose="02020603050405020304" pitchFamily="18" charset="0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</a:t>
            </a:r>
            <a:endParaRPr lang="th-TH" sz="4400" b="1" dirty="0"/>
          </a:p>
        </p:txBody>
      </p:sp>
    </p:spTree>
    <p:extLst>
      <p:ext uri="{BB962C8B-B14F-4D97-AF65-F5344CB8AC3E}">
        <p14:creationId xmlns:p14="http://schemas.microsoft.com/office/powerpoint/2010/main" val="376365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56890206-8580-4FC7-A158-1E69B2B51C5E}"/>
              </a:ext>
            </a:extLst>
          </p:cNvPr>
          <p:cNvSpPr/>
          <p:nvPr/>
        </p:nvSpPr>
        <p:spPr>
          <a:xfrm>
            <a:off x="-4786" y="6548846"/>
            <a:ext cx="12196786" cy="3091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1641AE40-1E88-EE1C-F399-810131F51F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064696"/>
              </p:ext>
            </p:extLst>
          </p:nvPr>
        </p:nvGraphicFramePr>
        <p:xfrm>
          <a:off x="662558" y="1689582"/>
          <a:ext cx="10862098" cy="2980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9869">
                  <a:extLst>
                    <a:ext uri="{9D8B030D-6E8A-4147-A177-3AD203B41FA5}">
                      <a16:colId xmlns:a16="http://schemas.microsoft.com/office/drawing/2014/main" val="3743891412"/>
                    </a:ext>
                  </a:extLst>
                </a:gridCol>
                <a:gridCol w="5312229">
                  <a:extLst>
                    <a:ext uri="{9D8B030D-6E8A-4147-A177-3AD203B41FA5}">
                      <a16:colId xmlns:a16="http://schemas.microsoft.com/office/drawing/2014/main" val="3859492696"/>
                    </a:ext>
                  </a:extLst>
                </a:gridCol>
              </a:tblGrid>
              <a:tr h="618200">
                <a:tc>
                  <a:txBody>
                    <a:bodyPr/>
                    <a:lstStyle/>
                    <a:p>
                      <a:pPr algn="ctr"/>
                      <a:r>
                        <a:rPr lang="th-TH" sz="3200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หลักสูตรเดิม พ.ศ..............</a:t>
                      </a:r>
                      <a:endParaRPr lang="en-US" sz="3200" dirty="0">
                        <a:solidFill>
                          <a:schemeClr val="bg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หลักสูตรปรับปรุง พ.ศ..............</a:t>
                      </a:r>
                      <a:endParaRPr lang="en-US" sz="32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31614"/>
                  </a:ext>
                </a:extLst>
              </a:tr>
              <a:tr h="23623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5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ชื่อหลักสูตร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: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………………………………………………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ภาษาไทย  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: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……………………………………………….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ภาษาอังกฤษ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: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……………………………………………….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h-TH" sz="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หลักสูตร 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th-TH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  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: ………………………………………………</a:t>
                      </a:r>
                      <a:endParaRPr kumimoji="0" lang="th-TH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ภาษาไทย   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 : ……………………………………………….</a:t>
                      </a:r>
                      <a:endParaRPr kumimoji="0" lang="th-TH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ภาษาอังกฤษ 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: ……………………………………………….</a:t>
                      </a:r>
                    </a:p>
                    <a:p>
                      <a:endParaRPr lang="en-US" sz="18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7317"/>
                  </a:ext>
                </a:extLst>
              </a:tr>
            </a:tbl>
          </a:graphicData>
        </a:graphic>
      </p:graphicFrame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B90A06F-09F6-FB41-AD7C-05EAD76094FD}"/>
              </a:ext>
            </a:extLst>
          </p:cNvPr>
          <p:cNvSpPr txBox="1">
            <a:spLocks/>
          </p:cNvSpPr>
          <p:nvPr/>
        </p:nvSpPr>
        <p:spPr>
          <a:xfrm>
            <a:off x="2149249" y="271867"/>
            <a:ext cx="8365180" cy="1000420"/>
          </a:xfrm>
          <a:prstGeom prst="rect">
            <a:avLst/>
          </a:prstGeom>
          <a:noFill/>
          <a:effectLst>
            <a:outerShdw blurRad="88900" dist="50800" dir="5400000" sx="17000" sy="17000" algn="ctr" rotWithShape="0">
              <a:srgbClr val="000000">
                <a:alpha val="94000"/>
              </a:srgbClr>
            </a:outerShdw>
          </a:effectLst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th-TH" sz="5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ชื่อหลักสูตร</a:t>
            </a:r>
            <a:endParaRPr lang="en-US" altLang="ko-KR" sz="54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BA5A6A-363C-9D4F-8615-8DC8F8097D47}"/>
              </a:ext>
            </a:extLst>
          </p:cNvPr>
          <p:cNvSpPr/>
          <p:nvPr/>
        </p:nvSpPr>
        <p:spPr>
          <a:xfrm>
            <a:off x="3265714" y="5007962"/>
            <a:ext cx="6313715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ขอปรับปรุงโดย </a:t>
            </a:r>
            <a:r>
              <a:rPr lang="en-US" sz="3200" b="1" dirty="0">
                <a:solidFill>
                  <a:srgbClr val="00206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sym typeface="Wingdings" pitchFamily="2" charset="2"/>
              </a:rPr>
              <a:t>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ใช้ชื่อเดิม	</a:t>
            </a:r>
            <a:r>
              <a:rPr lang="en-US" sz="3200" b="1" dirty="0">
                <a:solidFill>
                  <a:srgbClr val="00206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sym typeface="Wingdings" pitchFamily="2" charset="2"/>
              </a:rPr>
              <a:t>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ชื่อใหม่</a:t>
            </a:r>
            <a:r>
              <a:rPr lang="en-US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6C97543-B88C-024C-8015-BA6615375E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8" y="64924"/>
            <a:ext cx="1066507" cy="150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595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56890206-8580-4FC7-A158-1E69B2B51C5E}"/>
              </a:ext>
            </a:extLst>
          </p:cNvPr>
          <p:cNvSpPr/>
          <p:nvPr/>
        </p:nvSpPr>
        <p:spPr>
          <a:xfrm>
            <a:off x="-4786" y="6557555"/>
            <a:ext cx="12196786" cy="30044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1641AE40-1E88-EE1C-F399-810131F51F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673227"/>
              </p:ext>
            </p:extLst>
          </p:nvPr>
        </p:nvGraphicFramePr>
        <p:xfrm>
          <a:off x="662558" y="1450449"/>
          <a:ext cx="10862098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3743891412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2135183180"/>
                    </a:ext>
                  </a:extLst>
                </a:gridCol>
              </a:tblGrid>
              <a:tr h="4894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หลักสูตรเดิม พ.ศ..............</a:t>
                      </a:r>
                    </a:p>
                    <a:p>
                      <a:pPr algn="ctr"/>
                      <a:endParaRPr lang="th-TH" sz="400" dirty="0">
                        <a:solidFill>
                          <a:schemeClr val="bg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หลักสูตรปรับปรุง พ.ศ..............</a:t>
                      </a:r>
                    </a:p>
                    <a:p>
                      <a:pPr algn="ctr"/>
                      <a:endParaRPr lang="th-TH" sz="400" dirty="0">
                        <a:solidFill>
                          <a:schemeClr val="bg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31614"/>
                  </a:ext>
                </a:extLst>
              </a:tr>
              <a:tr h="42483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ปรัชญา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7317"/>
                  </a:ext>
                </a:extLst>
              </a:tr>
            </a:tbl>
          </a:graphicData>
        </a:graphic>
      </p:graphicFrame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9B90A06F-09F6-FB41-AD7C-05EAD76094FD}"/>
              </a:ext>
            </a:extLst>
          </p:cNvPr>
          <p:cNvSpPr txBox="1">
            <a:spLocks/>
          </p:cNvSpPr>
          <p:nvPr/>
        </p:nvSpPr>
        <p:spPr>
          <a:xfrm>
            <a:off x="2149249" y="271867"/>
            <a:ext cx="8365180" cy="1000420"/>
          </a:xfrm>
          <a:prstGeom prst="rect">
            <a:avLst/>
          </a:prstGeom>
          <a:noFill/>
          <a:effectLst>
            <a:outerShdw blurRad="88900" dist="50800" dir="5400000" sx="17000" sy="17000" algn="ctr" rotWithShape="0">
              <a:srgbClr val="000000">
                <a:alpha val="94000"/>
              </a:srgbClr>
            </a:outerShdw>
          </a:effectLst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457200" latinLnBrk="0">
              <a:lnSpc>
                <a:spcPct val="110000"/>
              </a:lnSpc>
              <a:spcBef>
                <a:spcPts val="0"/>
              </a:spcBef>
              <a:buNone/>
            </a:pPr>
            <a:r>
              <a:rPr lang="th-TH" sz="6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ปรัชญา วัตถุประสงค์</a:t>
            </a:r>
            <a:endParaRPr lang="en-US" altLang="ko-KR" sz="60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562359"/>
              </p:ext>
            </p:extLst>
          </p:nvPr>
        </p:nvGraphicFramePr>
        <p:xfrm>
          <a:off x="662558" y="2486768"/>
          <a:ext cx="10862098" cy="1571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386242715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1160398593"/>
                    </a:ext>
                  </a:extLst>
                </a:gridCol>
              </a:tblGrid>
              <a:tr h="15714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312271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366714"/>
              </p:ext>
            </p:extLst>
          </p:nvPr>
        </p:nvGraphicFramePr>
        <p:xfrm>
          <a:off x="662558" y="4113789"/>
          <a:ext cx="1086209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2098">
                  <a:extLst>
                    <a:ext uri="{9D8B030D-6E8A-4147-A177-3AD203B41FA5}">
                      <a16:colId xmlns:a16="http://schemas.microsoft.com/office/drawing/2014/main" val="2386242715"/>
                    </a:ext>
                  </a:extLst>
                </a:gridCol>
              </a:tblGrid>
              <a:tr h="4178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วัตถุประสงค์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929339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790014"/>
              </p:ext>
            </p:extLst>
          </p:nvPr>
        </p:nvGraphicFramePr>
        <p:xfrm>
          <a:off x="662558" y="4570989"/>
          <a:ext cx="10862098" cy="1941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386242715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1160398593"/>
                    </a:ext>
                  </a:extLst>
                </a:gridCol>
              </a:tblGrid>
              <a:tr h="19413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312271"/>
                  </a:ext>
                </a:extLst>
              </a:tr>
            </a:tbl>
          </a:graphicData>
        </a:graphic>
      </p:graphicFrame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7BEF45DB-851B-8C66-ABC1-D4F2C29DA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95" y="-8477"/>
            <a:ext cx="1032880" cy="1458926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261C36F6-85E7-2A0F-8B95-DED40A8876A1}"/>
              </a:ext>
            </a:extLst>
          </p:cNvPr>
          <p:cNvSpPr txBox="1"/>
          <p:nvPr/>
        </p:nvSpPr>
        <p:spPr>
          <a:xfrm flipH="1">
            <a:off x="935335" y="5657769"/>
            <a:ext cx="10262588" cy="584775"/>
          </a:xfrm>
          <a:prstGeom prst="rect">
            <a:avLst/>
          </a:prstGeom>
          <a:solidFill>
            <a:srgbClr val="FF99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ให้ขีดเส้นใต้ข้อความสิ่งที่เปลี่ยนแปลงในหลักสูตรปรับปรุง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89751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677334" y="1438184"/>
            <a:ext cx="10153422" cy="40748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PLO </a:t>
            </a: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-US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: ……………………………………………………………………………….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PLO 2 : ……………………………………………………………………………….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PLO 3 : ……………………………………………………………………………….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PLO 4 : ……………………………………………………………………………….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PLO 5 : ……………………………………………………………………………….</a:t>
            </a:r>
          </a:p>
          <a:p>
            <a:pPr marL="0" indent="0">
              <a:buNone/>
            </a:pPr>
            <a:endParaRPr lang="en-US" sz="36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677333" y="440924"/>
            <a:ext cx="10153423" cy="75756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0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ผลลัพธ์การเรียนรู้ของหลักสูตร </a:t>
            </a:r>
            <a:r>
              <a:rPr lang="en-US" sz="40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(PLOs)</a:t>
            </a: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466D4A16-9022-A7E6-F01B-B04BB787DF63}"/>
              </a:ext>
            </a:extLst>
          </p:cNvPr>
          <p:cNvSpPr txBox="1"/>
          <p:nvPr/>
        </p:nvSpPr>
        <p:spPr>
          <a:xfrm flipH="1">
            <a:off x="935335" y="5657769"/>
            <a:ext cx="10262588" cy="584775"/>
          </a:xfrm>
          <a:prstGeom prst="rect">
            <a:avLst/>
          </a:prstGeom>
          <a:solidFill>
            <a:srgbClr val="FF99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ถ้ามี 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Sub PLOs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ให้เขียน 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PLOs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Sub PLOs</a:t>
            </a:r>
          </a:p>
        </p:txBody>
      </p:sp>
    </p:spTree>
    <p:extLst>
      <p:ext uri="{BB962C8B-B14F-4D97-AF65-F5344CB8AC3E}">
        <p14:creationId xmlns:p14="http://schemas.microsoft.com/office/powerpoint/2010/main" val="2548642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677334" y="1438183"/>
            <a:ext cx="9916356" cy="46031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1. ....................................................................................................</a:t>
            </a:r>
          </a:p>
          <a:p>
            <a:pPr marL="0" indent="0">
              <a:buNone/>
            </a:pP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2. ....................................................................................................</a:t>
            </a:r>
            <a:endParaRPr lang="en-US" sz="36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3. ....................................................................................................</a:t>
            </a:r>
            <a:endParaRPr lang="en-US" sz="36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4. ....................................................................................................</a:t>
            </a:r>
            <a:endParaRPr lang="en-US" sz="36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5. ....................................................................................................</a:t>
            </a:r>
            <a:endParaRPr lang="en-US" sz="36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677333" y="440924"/>
            <a:ext cx="9916357" cy="75756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0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คุณสมบัติที่เป็นเลิศของบัณฑิต</a:t>
            </a:r>
            <a:endParaRPr lang="en-US" sz="4000" b="1" dirty="0">
              <a:solidFill>
                <a:srgbClr val="FF006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D75D02CA-F776-F9D2-2157-720BF8D5FA6B}"/>
              </a:ext>
            </a:extLst>
          </p:cNvPr>
          <p:cNvSpPr txBox="1"/>
          <p:nvPr/>
        </p:nvSpPr>
        <p:spPr>
          <a:xfrm flipH="1">
            <a:off x="816744" y="4964144"/>
            <a:ext cx="9916357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 New" panose="020B0500040200020003" pitchFamily="34" charset="-34"/>
              </a:rPr>
              <a:t>คุณสมบัติของบัณฑิตที่สำเร็จการศึกษาจากหลักสูตร มีความแตกต่างจากมหาวิทยาลัยอื่นอย่างไร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9115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56890206-8580-4FC7-A158-1E69B2B51C5E}"/>
              </a:ext>
            </a:extLst>
          </p:cNvPr>
          <p:cNvSpPr/>
          <p:nvPr/>
        </p:nvSpPr>
        <p:spPr>
          <a:xfrm>
            <a:off x="-4786" y="6557555"/>
            <a:ext cx="12196786" cy="30044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1641AE40-1E88-EE1C-F399-810131F51F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329178"/>
              </p:ext>
            </p:extLst>
          </p:nvPr>
        </p:nvGraphicFramePr>
        <p:xfrm>
          <a:off x="662558" y="1628612"/>
          <a:ext cx="10862098" cy="1318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9869">
                  <a:extLst>
                    <a:ext uri="{9D8B030D-6E8A-4147-A177-3AD203B41FA5}">
                      <a16:colId xmlns:a16="http://schemas.microsoft.com/office/drawing/2014/main" val="3743891412"/>
                    </a:ext>
                  </a:extLst>
                </a:gridCol>
                <a:gridCol w="5312229">
                  <a:extLst>
                    <a:ext uri="{9D8B030D-6E8A-4147-A177-3AD203B41FA5}">
                      <a16:colId xmlns:a16="http://schemas.microsoft.com/office/drawing/2014/main" val="3859492696"/>
                    </a:ext>
                  </a:extLst>
                </a:gridCol>
              </a:tblGrid>
              <a:tr h="4421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หลักสูตรเดิม พ.ศ..............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หลักสูตรปรับปรุง พ.ศ..............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31614"/>
                  </a:ext>
                </a:extLst>
              </a:tr>
              <a:tr h="7999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7317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62558" y="2946700"/>
          <a:ext cx="10862098" cy="747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9869">
                  <a:extLst>
                    <a:ext uri="{9D8B030D-6E8A-4147-A177-3AD203B41FA5}">
                      <a16:colId xmlns:a16="http://schemas.microsoft.com/office/drawing/2014/main" val="2386242715"/>
                    </a:ext>
                  </a:extLst>
                </a:gridCol>
                <a:gridCol w="5312229">
                  <a:extLst>
                    <a:ext uri="{9D8B030D-6E8A-4147-A177-3AD203B41FA5}">
                      <a16:colId xmlns:a16="http://schemas.microsoft.com/office/drawing/2014/main" val="514948511"/>
                    </a:ext>
                  </a:extLst>
                </a:gridCol>
              </a:tblGrid>
              <a:tr h="7475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31227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62558" y="3694236"/>
          <a:ext cx="10862098" cy="724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9869">
                  <a:extLst>
                    <a:ext uri="{9D8B030D-6E8A-4147-A177-3AD203B41FA5}">
                      <a16:colId xmlns:a16="http://schemas.microsoft.com/office/drawing/2014/main" val="919722767"/>
                    </a:ext>
                  </a:extLst>
                </a:gridCol>
                <a:gridCol w="5312229">
                  <a:extLst>
                    <a:ext uri="{9D8B030D-6E8A-4147-A177-3AD203B41FA5}">
                      <a16:colId xmlns:a16="http://schemas.microsoft.com/office/drawing/2014/main" val="1890038374"/>
                    </a:ext>
                  </a:extLst>
                </a:gridCol>
              </a:tblGrid>
              <a:tr h="724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393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62558" y="4417254"/>
          <a:ext cx="10862098" cy="724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9869">
                  <a:extLst>
                    <a:ext uri="{9D8B030D-6E8A-4147-A177-3AD203B41FA5}">
                      <a16:colId xmlns:a16="http://schemas.microsoft.com/office/drawing/2014/main" val="2119352906"/>
                    </a:ext>
                  </a:extLst>
                </a:gridCol>
                <a:gridCol w="5312229">
                  <a:extLst>
                    <a:ext uri="{9D8B030D-6E8A-4147-A177-3AD203B41FA5}">
                      <a16:colId xmlns:a16="http://schemas.microsoft.com/office/drawing/2014/main" val="2744039127"/>
                    </a:ext>
                  </a:extLst>
                </a:gridCol>
              </a:tblGrid>
              <a:tr h="724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2475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62558" y="5108609"/>
          <a:ext cx="10862098" cy="724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9869">
                  <a:extLst>
                    <a:ext uri="{9D8B030D-6E8A-4147-A177-3AD203B41FA5}">
                      <a16:colId xmlns:a16="http://schemas.microsoft.com/office/drawing/2014/main" val="2119352906"/>
                    </a:ext>
                  </a:extLst>
                </a:gridCol>
                <a:gridCol w="5312229">
                  <a:extLst>
                    <a:ext uri="{9D8B030D-6E8A-4147-A177-3AD203B41FA5}">
                      <a16:colId xmlns:a16="http://schemas.microsoft.com/office/drawing/2014/main" val="2744039127"/>
                    </a:ext>
                  </a:extLst>
                </a:gridCol>
              </a:tblGrid>
              <a:tr h="724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24750"/>
                  </a:ext>
                </a:extLst>
              </a:tr>
            </a:tbl>
          </a:graphicData>
        </a:graphic>
      </p:graphicFrame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9B90A06F-09F6-FB41-AD7C-05EAD76094FD}"/>
              </a:ext>
            </a:extLst>
          </p:cNvPr>
          <p:cNvSpPr txBox="1">
            <a:spLocks/>
          </p:cNvSpPr>
          <p:nvPr/>
        </p:nvSpPr>
        <p:spPr>
          <a:xfrm>
            <a:off x="2149249" y="271867"/>
            <a:ext cx="8365180" cy="1000420"/>
          </a:xfrm>
          <a:prstGeom prst="rect">
            <a:avLst/>
          </a:prstGeom>
          <a:noFill/>
          <a:effectLst>
            <a:outerShdw blurRad="88900" dist="50800" dir="5400000" sx="17000" sy="17000" algn="ctr" rotWithShape="0">
              <a:srgbClr val="000000">
                <a:alpha val="94000"/>
              </a:srgbClr>
            </a:outerShdw>
          </a:effectLst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endParaRPr lang="en-US" altLang="ko-KR" sz="44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F86984DE-9580-7D12-CE13-17BA662D16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95" y="-8477"/>
            <a:ext cx="1032880" cy="1458926"/>
          </a:xfrm>
          <a:prstGeom prst="rect">
            <a:avLst/>
          </a:prstGeom>
        </p:spPr>
      </p:pic>
      <p:sp>
        <p:nvSpPr>
          <p:cNvPr id="5" name="ชื่อเรื่อง 1">
            <a:extLst>
              <a:ext uri="{FF2B5EF4-FFF2-40B4-BE49-F238E27FC236}">
                <a16:creationId xmlns:a16="http://schemas.microsoft.com/office/drawing/2014/main" id="{76D04531-547A-4A2C-4C89-98635EA2C478}"/>
              </a:ext>
            </a:extLst>
          </p:cNvPr>
          <p:cNvSpPr txBox="1">
            <a:spLocks/>
          </p:cNvSpPr>
          <p:nvPr/>
        </p:nvSpPr>
        <p:spPr>
          <a:xfrm>
            <a:off x="1677570" y="646137"/>
            <a:ext cx="9847086" cy="75756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4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อาชีพที่ประกอบได้หลังสำเร็จการศึกษา</a:t>
            </a:r>
          </a:p>
          <a:p>
            <a:pPr algn="ctr"/>
            <a:endParaRPr lang="en-US" sz="4400" b="1" dirty="0">
              <a:solidFill>
                <a:srgbClr val="FF006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4B5078DF-2A4F-E993-3AF2-81EFFDF03651}"/>
              </a:ext>
            </a:extLst>
          </p:cNvPr>
          <p:cNvSpPr txBox="1"/>
          <p:nvPr/>
        </p:nvSpPr>
        <p:spPr>
          <a:xfrm flipH="1">
            <a:off x="962313" y="5938207"/>
            <a:ext cx="10262588" cy="584775"/>
          </a:xfrm>
          <a:prstGeom prst="rect">
            <a:avLst/>
          </a:prstGeom>
          <a:solidFill>
            <a:srgbClr val="FF99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ให้ขีดเส้นใต้ข้อความสิ่งที่เปลี่ยนแปลงในหลักสูตรปรับปรุง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78663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EB2C5DB-F24E-C144-9ADA-8937F5B06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72" y="365125"/>
            <a:ext cx="9116627" cy="1325563"/>
          </a:xfrm>
        </p:spPr>
        <p:txBody>
          <a:bodyPr>
            <a:normAutofit/>
          </a:bodyPr>
          <a:lstStyle/>
          <a:p>
            <a:pPr algn="ctr"/>
            <a:endParaRPr lang="th-TH" b="1" dirty="0">
              <a:solidFill>
                <a:srgbClr val="FF0000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CC3CE1FD-9A64-C2EC-791A-E5006F27B620}"/>
              </a:ext>
            </a:extLst>
          </p:cNvPr>
          <p:cNvSpPr txBox="1"/>
          <p:nvPr/>
        </p:nvSpPr>
        <p:spPr>
          <a:xfrm flipH="1">
            <a:off x="763477" y="5434661"/>
            <a:ext cx="1026258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 New" panose="020B0500040200020003" pitchFamily="34" charset="-34"/>
              </a:rPr>
              <a:t>โดยศึกษาข้อมูลคู่เทียบของหลักสูตรเทียบกับหลักสูตรสถาบันอื่น ๆ ทั้งไทยและต่างประเทศ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785116D0-164E-DA83-4F72-597F53FEF9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38" y="109101"/>
            <a:ext cx="1032880" cy="1458926"/>
          </a:xfrm>
          <a:prstGeom prst="rect">
            <a:avLst/>
          </a:prstGeom>
        </p:spPr>
      </p:pic>
      <p:sp>
        <p:nvSpPr>
          <p:cNvPr id="6" name="ตัวแทนเนื้อหา 2">
            <a:extLst>
              <a:ext uri="{FF2B5EF4-FFF2-40B4-BE49-F238E27FC236}">
                <a16:creationId xmlns:a16="http://schemas.microsoft.com/office/drawing/2014/main" id="{0CE530BD-9C5B-7CB3-AF02-62EC78CD8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08" y="1970843"/>
            <a:ext cx="8596668" cy="46031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1. ....................................................................................................</a:t>
            </a:r>
          </a:p>
          <a:p>
            <a:pPr marL="0" indent="0">
              <a:buNone/>
            </a:pP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2. ....................................................................................................</a:t>
            </a:r>
            <a:endParaRPr lang="en-US" sz="36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3. ....................................................................................................</a:t>
            </a:r>
            <a:endParaRPr lang="en-US" sz="36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4. ....................................................................................................</a:t>
            </a:r>
            <a:endParaRPr lang="en-US" sz="36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5. ....................................................................................................</a:t>
            </a:r>
            <a:endParaRPr lang="en-US" sz="36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7200C549-4365-76EC-F652-1E648ACB47CA}"/>
              </a:ext>
            </a:extLst>
          </p:cNvPr>
          <p:cNvSpPr txBox="1">
            <a:spLocks/>
          </p:cNvSpPr>
          <p:nvPr/>
        </p:nvSpPr>
        <p:spPr>
          <a:xfrm>
            <a:off x="2237172" y="435006"/>
            <a:ext cx="8895426" cy="125568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0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จุดเด่นของหลักสูตร แตกต่างจากหลักสูตรสาขาเดียวกัน</a:t>
            </a:r>
          </a:p>
          <a:p>
            <a:pPr algn="ctr"/>
            <a:r>
              <a:rPr lang="th-TH" sz="40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ของมหาวิทยาลัยอื่นอย่างไร</a:t>
            </a:r>
            <a:endParaRPr lang="en-US" sz="4000" b="1" dirty="0">
              <a:solidFill>
                <a:srgbClr val="FF006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75297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FF8E57C-B1F5-2A82-8B17-8FA6630E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th-TH" b="1" dirty="0">
              <a:solidFill>
                <a:srgbClr val="FF0000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4" name="ตัวแทนเนื้อหา 2">
            <a:extLst>
              <a:ext uri="{FF2B5EF4-FFF2-40B4-BE49-F238E27FC236}">
                <a16:creationId xmlns:a16="http://schemas.microsoft.com/office/drawing/2014/main" id="{17627C8F-2718-F83A-47AA-A32A7B94F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7666" y="1889696"/>
            <a:ext cx="8596668" cy="46031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1. ....................................................................................................</a:t>
            </a:r>
          </a:p>
          <a:p>
            <a:pPr marL="0" indent="0">
              <a:buNone/>
            </a:pP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2. ....................................................................................................</a:t>
            </a:r>
            <a:endParaRPr lang="en-US" sz="36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3. ....................................................................................................</a:t>
            </a:r>
            <a:endParaRPr lang="en-US" sz="36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4. ....................................................................................................</a:t>
            </a:r>
            <a:endParaRPr lang="en-US" sz="36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36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5. ....................................................................................................</a:t>
            </a:r>
            <a:endParaRPr lang="en-US" sz="36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F0528A2-DA00-50BE-020F-08DE979D30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38" y="109101"/>
            <a:ext cx="1032880" cy="1458926"/>
          </a:xfrm>
          <a:prstGeom prst="rect">
            <a:avLst/>
          </a:prstGeom>
        </p:spPr>
      </p:pic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B0E19E11-D68A-5B59-DE2E-2A360088A2A4}"/>
              </a:ext>
            </a:extLst>
          </p:cNvPr>
          <p:cNvSpPr txBox="1">
            <a:spLocks/>
          </p:cNvSpPr>
          <p:nvPr/>
        </p:nvSpPr>
        <p:spPr>
          <a:xfrm>
            <a:off x="1987856" y="452368"/>
            <a:ext cx="9365943" cy="123831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0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กลยุทธ์การรับนักศึกษาเพื่อให้เป็นไปตาม</a:t>
            </a:r>
            <a:br>
              <a:rPr lang="th-TH" sz="40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แผนการรับนักศึกษาที่กำหนด </a:t>
            </a:r>
            <a:endParaRPr lang="en-US" sz="4000" b="1" dirty="0">
              <a:solidFill>
                <a:srgbClr val="FF006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78492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56890206-8580-4FC7-A158-1E69B2B51C5E}"/>
              </a:ext>
            </a:extLst>
          </p:cNvPr>
          <p:cNvSpPr/>
          <p:nvPr/>
        </p:nvSpPr>
        <p:spPr>
          <a:xfrm>
            <a:off x="-4786" y="6557555"/>
            <a:ext cx="12196786" cy="30044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1641AE40-1E88-EE1C-F399-810131F51F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687636"/>
              </p:ext>
            </p:extLst>
          </p:nvPr>
        </p:nvGraphicFramePr>
        <p:xfrm>
          <a:off x="662558" y="1628612"/>
          <a:ext cx="10862098" cy="2879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9869">
                  <a:extLst>
                    <a:ext uri="{9D8B030D-6E8A-4147-A177-3AD203B41FA5}">
                      <a16:colId xmlns:a16="http://schemas.microsoft.com/office/drawing/2014/main" val="3743891412"/>
                    </a:ext>
                  </a:extLst>
                </a:gridCol>
                <a:gridCol w="5312229">
                  <a:extLst>
                    <a:ext uri="{9D8B030D-6E8A-4147-A177-3AD203B41FA5}">
                      <a16:colId xmlns:a16="http://schemas.microsoft.com/office/drawing/2014/main" val="3859492696"/>
                    </a:ext>
                  </a:extLst>
                </a:gridCol>
              </a:tblGrid>
              <a:tr h="1019755"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bg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2800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หลักสูตรเดิม พ.ศ..............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หลักสูตรปรับปรุง พ.ศ..............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31614"/>
                  </a:ext>
                </a:extLst>
              </a:tr>
              <a:tr h="15742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1. หมวดวิชาศึกษาทั่วไป         ..............   หน่วยกิต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2. หมวดวิชาเฉพาะด้าน          ..............   หน่วยกิต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3. หมวดวิชาเลือกเสรี             ..............   หน่วยกิต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หน่วยกิตตลอดหลักสูตร           ..............   หน่วยกิต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20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1. หมวดวิชาศึกษาทั่วไป         ..............   หน่วยกิต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2. หมวดวิชาเฉพาะด้าน          ..............   หน่วยกิต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3. หมวดวิชาเลือกเสรี             ..............   หน่วยกิต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หน่วยกิตตลอดหลักสูตร           ..............   หน่วยกิต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7317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189804"/>
              </p:ext>
            </p:extLst>
          </p:nvPr>
        </p:nvGraphicFramePr>
        <p:xfrm>
          <a:off x="4241074" y="4742305"/>
          <a:ext cx="408432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4320">
                  <a:extLst>
                    <a:ext uri="{9D8B030D-6E8A-4147-A177-3AD203B41FA5}">
                      <a16:colId xmlns:a16="http://schemas.microsoft.com/office/drawing/2014/main" val="2119352906"/>
                    </a:ext>
                  </a:extLst>
                </a:gridCol>
              </a:tblGrid>
              <a:tr h="11146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th-TH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  <a:sym typeface="Wingdings 2" panose="05020102010507070707" pitchFamily="18" charset="2"/>
                        </a:rPr>
                        <a:t></a:t>
                      </a:r>
                      <a:r>
                        <a:rPr kumimoji="0" lang="th-TH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  <a:sym typeface="Wingdings 2" panose="05020102010507070707" pitchFamily="18" charset="2"/>
                        </a:rPr>
                        <a:t> </a:t>
                      </a:r>
                      <a:r>
                        <a:rPr kumimoji="0" lang="th-TH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เพิ่มจำนวน...................หน่วยกิต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th-TH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  <a:sym typeface="Wingdings 2" panose="05020102010507070707" pitchFamily="18" charset="2"/>
                        </a:rPr>
                        <a:t></a:t>
                      </a:r>
                      <a:r>
                        <a:rPr kumimoji="0" lang="th-TH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  <a:sym typeface="Wingdings 2" panose="05020102010507070707" pitchFamily="18" charset="2"/>
                        </a:rPr>
                        <a:t> </a:t>
                      </a:r>
                      <a:r>
                        <a:rPr kumimoji="0" lang="th-TH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ลดจำนวน.....................หน่วยกิต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th-TH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  <a:sym typeface="Wingdings 2" panose="05020102010507070707" pitchFamily="18" charset="2"/>
                        </a:rPr>
                        <a:t></a:t>
                      </a:r>
                      <a:r>
                        <a:rPr kumimoji="0" lang="th-TH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  <a:sym typeface="Wingdings 2" panose="05020102010507070707" pitchFamily="18" charset="2"/>
                        </a:rPr>
                        <a:t> </a:t>
                      </a:r>
                      <a:r>
                        <a:rPr kumimoji="0" lang="th-TH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คงเดิม</a:t>
                      </a:r>
                      <a:endParaRPr lang="en-US" sz="32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24750"/>
                  </a:ext>
                </a:extLst>
              </a:tr>
            </a:tbl>
          </a:graphicData>
        </a:graphic>
      </p:graphicFrame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9B90A06F-09F6-FB41-AD7C-05EAD76094FD}"/>
              </a:ext>
            </a:extLst>
          </p:cNvPr>
          <p:cNvSpPr txBox="1">
            <a:spLocks/>
          </p:cNvSpPr>
          <p:nvPr/>
        </p:nvSpPr>
        <p:spPr>
          <a:xfrm>
            <a:off x="1766880" y="497807"/>
            <a:ext cx="9896474" cy="1000420"/>
          </a:xfrm>
          <a:prstGeom prst="rect">
            <a:avLst/>
          </a:prstGeom>
          <a:noFill/>
          <a:effectLst>
            <a:outerShdw blurRad="88900" dist="50800" dir="5400000" sx="17000" sy="17000" algn="ctr" rotWithShape="0">
              <a:srgbClr val="000000">
                <a:alpha val="94000"/>
              </a:srgbClr>
            </a:outerShdw>
          </a:effectLst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th-TH" sz="5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โครงสร้างหลักสูตร และหน่วยกิตตลอดหลักสูตร 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2B6D122A-C275-F785-CA3F-DC9D59F615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95" y="-8477"/>
            <a:ext cx="1032880" cy="145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97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7725611-72B5-027A-5228-E5444A085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34907329-018F-24CF-F417-02E2BE3CA28D}"/>
              </a:ext>
            </a:extLst>
          </p:cNvPr>
          <p:cNvSpPr txBox="1">
            <a:spLocks/>
          </p:cNvSpPr>
          <p:nvPr/>
        </p:nvSpPr>
        <p:spPr>
          <a:xfrm>
            <a:off x="914399" y="365125"/>
            <a:ext cx="10612649" cy="125568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0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การพัฒนาชุดวิชาโมดูล </a:t>
            </a:r>
            <a:r>
              <a:rPr lang="en-US" sz="40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(Module) </a:t>
            </a:r>
            <a:r>
              <a:rPr lang="th-TH" sz="40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เพื่อทำเป็นหลักสูตรระยะสั้น </a:t>
            </a:r>
            <a:r>
              <a:rPr lang="en-US" sz="40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Upskills, Reskills </a:t>
            </a:r>
            <a:r>
              <a:rPr lang="th-TH" sz="40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ในอนาคต</a:t>
            </a:r>
            <a:endParaRPr lang="en-US" sz="4000" b="1" dirty="0">
              <a:solidFill>
                <a:srgbClr val="FF006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" name="Table 3">
            <a:extLst>
              <a:ext uri="{FF2B5EF4-FFF2-40B4-BE49-F238E27FC236}">
                <a16:creationId xmlns:a16="http://schemas.microsoft.com/office/drawing/2014/main" id="{2B29C729-508A-F1C2-C379-64BFD9037E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844332"/>
              </p:ext>
            </p:extLst>
          </p:nvPr>
        </p:nvGraphicFramePr>
        <p:xfrm>
          <a:off x="664951" y="1921575"/>
          <a:ext cx="10862098" cy="174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9869">
                  <a:extLst>
                    <a:ext uri="{9D8B030D-6E8A-4147-A177-3AD203B41FA5}">
                      <a16:colId xmlns:a16="http://schemas.microsoft.com/office/drawing/2014/main" val="3743891412"/>
                    </a:ext>
                  </a:extLst>
                </a:gridCol>
                <a:gridCol w="5312229">
                  <a:extLst>
                    <a:ext uri="{9D8B030D-6E8A-4147-A177-3AD203B41FA5}">
                      <a16:colId xmlns:a16="http://schemas.microsoft.com/office/drawing/2014/main" val="3859492696"/>
                    </a:ext>
                  </a:extLst>
                </a:gridCol>
              </a:tblGrid>
              <a:tr h="4421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ชื่อชุดวิชา และจำนวนหน่วยกิต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ผลลัพธ์การเรียนรู้ของโมดูล 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(Module Learning Outcomes : MLOs)</a:t>
                      </a:r>
                      <a:endParaRPr lang="th-TH" sz="2800" dirty="0">
                        <a:solidFill>
                          <a:schemeClr val="bg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31614"/>
                  </a:ext>
                </a:extLst>
              </a:tr>
              <a:tr h="7999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ตัวอย่างเช่น  ชุดวิชาวิทยาศาสตร์ความงามและเครื่องสำอาง จำนวน 9(6-9-12)</a:t>
                      </a:r>
                      <a:endParaRPr lang="en-US" sz="18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7317"/>
                  </a:ext>
                </a:extLst>
              </a:tr>
            </a:tbl>
          </a:graphicData>
        </a:graphic>
      </p:graphicFrame>
      <p:graphicFrame>
        <p:nvGraphicFramePr>
          <p:cNvPr id="9" name="Table 3">
            <a:extLst>
              <a:ext uri="{FF2B5EF4-FFF2-40B4-BE49-F238E27FC236}">
                <a16:creationId xmlns:a16="http://schemas.microsoft.com/office/drawing/2014/main" id="{4592D610-D96F-4068-6F8B-EB90DFD5BF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093170"/>
              </p:ext>
            </p:extLst>
          </p:nvPr>
        </p:nvGraphicFramePr>
        <p:xfrm>
          <a:off x="664951" y="3239663"/>
          <a:ext cx="10862098" cy="747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9869">
                  <a:extLst>
                    <a:ext uri="{9D8B030D-6E8A-4147-A177-3AD203B41FA5}">
                      <a16:colId xmlns:a16="http://schemas.microsoft.com/office/drawing/2014/main" val="2386242715"/>
                    </a:ext>
                  </a:extLst>
                </a:gridCol>
                <a:gridCol w="5312229">
                  <a:extLst>
                    <a:ext uri="{9D8B030D-6E8A-4147-A177-3AD203B41FA5}">
                      <a16:colId xmlns:a16="http://schemas.microsoft.com/office/drawing/2014/main" val="514948511"/>
                    </a:ext>
                  </a:extLst>
                </a:gridCol>
              </a:tblGrid>
              <a:tr h="7475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312271"/>
                  </a:ext>
                </a:extLst>
              </a:tr>
            </a:tbl>
          </a:graphicData>
        </a:graphic>
      </p:graphicFrame>
      <p:graphicFrame>
        <p:nvGraphicFramePr>
          <p:cNvPr id="10" name="Table 5">
            <a:extLst>
              <a:ext uri="{FF2B5EF4-FFF2-40B4-BE49-F238E27FC236}">
                <a16:creationId xmlns:a16="http://schemas.microsoft.com/office/drawing/2014/main" id="{493BA7E4-50BD-C8B8-CA1D-FCA6A54B0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067657"/>
              </p:ext>
            </p:extLst>
          </p:nvPr>
        </p:nvGraphicFramePr>
        <p:xfrm>
          <a:off x="664951" y="3987199"/>
          <a:ext cx="10862098" cy="724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9869">
                  <a:extLst>
                    <a:ext uri="{9D8B030D-6E8A-4147-A177-3AD203B41FA5}">
                      <a16:colId xmlns:a16="http://schemas.microsoft.com/office/drawing/2014/main" val="919722767"/>
                    </a:ext>
                  </a:extLst>
                </a:gridCol>
                <a:gridCol w="5312229">
                  <a:extLst>
                    <a:ext uri="{9D8B030D-6E8A-4147-A177-3AD203B41FA5}">
                      <a16:colId xmlns:a16="http://schemas.microsoft.com/office/drawing/2014/main" val="1890038374"/>
                    </a:ext>
                  </a:extLst>
                </a:gridCol>
              </a:tblGrid>
              <a:tr h="724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393003"/>
                  </a:ext>
                </a:extLst>
              </a:tr>
            </a:tbl>
          </a:graphicData>
        </a:graphic>
      </p:graphicFrame>
      <p:graphicFrame>
        <p:nvGraphicFramePr>
          <p:cNvPr id="11" name="Table 6">
            <a:extLst>
              <a:ext uri="{FF2B5EF4-FFF2-40B4-BE49-F238E27FC236}">
                <a16:creationId xmlns:a16="http://schemas.microsoft.com/office/drawing/2014/main" id="{AC154E1D-7C00-2C93-EFFF-320DBFD3E4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256651"/>
              </p:ext>
            </p:extLst>
          </p:nvPr>
        </p:nvGraphicFramePr>
        <p:xfrm>
          <a:off x="664951" y="4710217"/>
          <a:ext cx="10862098" cy="724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9869">
                  <a:extLst>
                    <a:ext uri="{9D8B030D-6E8A-4147-A177-3AD203B41FA5}">
                      <a16:colId xmlns:a16="http://schemas.microsoft.com/office/drawing/2014/main" val="2119352906"/>
                    </a:ext>
                  </a:extLst>
                </a:gridCol>
                <a:gridCol w="5312229">
                  <a:extLst>
                    <a:ext uri="{9D8B030D-6E8A-4147-A177-3AD203B41FA5}">
                      <a16:colId xmlns:a16="http://schemas.microsoft.com/office/drawing/2014/main" val="2744039127"/>
                    </a:ext>
                  </a:extLst>
                </a:gridCol>
              </a:tblGrid>
              <a:tr h="724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24750"/>
                  </a:ext>
                </a:extLst>
              </a:tr>
            </a:tbl>
          </a:graphicData>
        </a:graphic>
      </p:graphicFrame>
      <p:graphicFrame>
        <p:nvGraphicFramePr>
          <p:cNvPr id="12" name="Table 9">
            <a:extLst>
              <a:ext uri="{FF2B5EF4-FFF2-40B4-BE49-F238E27FC236}">
                <a16:creationId xmlns:a16="http://schemas.microsoft.com/office/drawing/2014/main" id="{4F3005DB-E108-0BA0-00EE-1672DFC57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440539"/>
              </p:ext>
            </p:extLst>
          </p:nvPr>
        </p:nvGraphicFramePr>
        <p:xfrm>
          <a:off x="664951" y="5401572"/>
          <a:ext cx="10862098" cy="724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9869">
                  <a:extLst>
                    <a:ext uri="{9D8B030D-6E8A-4147-A177-3AD203B41FA5}">
                      <a16:colId xmlns:a16="http://schemas.microsoft.com/office/drawing/2014/main" val="2119352906"/>
                    </a:ext>
                  </a:extLst>
                </a:gridCol>
                <a:gridCol w="5312229">
                  <a:extLst>
                    <a:ext uri="{9D8B030D-6E8A-4147-A177-3AD203B41FA5}">
                      <a16:colId xmlns:a16="http://schemas.microsoft.com/office/drawing/2014/main" val="2744039127"/>
                    </a:ext>
                  </a:extLst>
                </a:gridCol>
              </a:tblGrid>
              <a:tr h="724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24750"/>
                  </a:ext>
                </a:extLst>
              </a:tr>
            </a:tbl>
          </a:graphicData>
        </a:graphic>
      </p:graphicFrame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5B51114E-7C1E-1CDB-59E4-DD9038E82D2F}"/>
              </a:ext>
            </a:extLst>
          </p:cNvPr>
          <p:cNvSpPr txBox="1"/>
          <p:nvPr/>
        </p:nvSpPr>
        <p:spPr>
          <a:xfrm flipH="1">
            <a:off x="964706" y="6200487"/>
            <a:ext cx="10262588" cy="584775"/>
          </a:xfrm>
          <a:prstGeom prst="rect">
            <a:avLst/>
          </a:prstGeom>
          <a:solidFill>
            <a:srgbClr val="FF99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ดูตัวอย่างในหน้าถัดไป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68942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E568145C-1E14-F4CF-4F2A-35B9F99F6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157" y="301840"/>
            <a:ext cx="8154378" cy="61966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A6F99302-D8BE-BA23-E465-E17AEFD0C392}"/>
              </a:ext>
            </a:extLst>
          </p:cNvPr>
          <p:cNvSpPr txBox="1"/>
          <p:nvPr/>
        </p:nvSpPr>
        <p:spPr>
          <a:xfrm>
            <a:off x="310718" y="6498454"/>
            <a:ext cx="757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Cr. </a:t>
            </a:r>
            <a:r>
              <a:rPr lang="th-TH" dirty="0">
                <a:hlinkClick r:id="rId3"/>
              </a:rPr>
              <a:t>คลิก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519856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56890206-8580-4FC7-A158-1E69B2B51C5E}"/>
              </a:ext>
            </a:extLst>
          </p:cNvPr>
          <p:cNvSpPr/>
          <p:nvPr/>
        </p:nvSpPr>
        <p:spPr>
          <a:xfrm>
            <a:off x="-4786" y="6557555"/>
            <a:ext cx="12196786" cy="30044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1641AE40-1E88-EE1C-F399-810131F51F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52652"/>
              </p:ext>
            </p:extLst>
          </p:nvPr>
        </p:nvGraphicFramePr>
        <p:xfrm>
          <a:off x="662558" y="1628612"/>
          <a:ext cx="10862098" cy="1318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3743891412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364102422"/>
                    </a:ext>
                  </a:extLst>
                </a:gridCol>
              </a:tblGrid>
              <a:tr h="4421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หลักสูตรเดิม พ.ศ..............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หลักสูตรปรับปรุง พ.ศ..............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31614"/>
                  </a:ext>
                </a:extLst>
              </a:tr>
              <a:tr h="79992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รายวิชาปรับปรุง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7317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218851"/>
              </p:ext>
            </p:extLst>
          </p:nvPr>
        </p:nvGraphicFramePr>
        <p:xfrm>
          <a:off x="662558" y="2688115"/>
          <a:ext cx="10862098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386242715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3626137946"/>
                    </a:ext>
                  </a:extLst>
                </a:gridCol>
              </a:tblGrid>
              <a:tr h="4469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1.รหัส..............  ชื่อวิชา................... 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1.รหัส..............  ชื่อวิชา................... 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31227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669486"/>
              </p:ext>
            </p:extLst>
          </p:nvPr>
        </p:nvGraphicFramePr>
        <p:xfrm>
          <a:off x="662558" y="3118528"/>
          <a:ext cx="10862098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919722767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2567888038"/>
                    </a:ext>
                  </a:extLst>
                </a:gridCol>
              </a:tblGrid>
              <a:tr h="5195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2.รหัส..............  ชื่อวิชา................... 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2.รหัส..............  ชื่อวิชา................... 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393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591708"/>
              </p:ext>
            </p:extLst>
          </p:nvPr>
        </p:nvGraphicFramePr>
        <p:xfrm>
          <a:off x="662558" y="4021900"/>
          <a:ext cx="10862098" cy="495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119352906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4240203967"/>
                    </a:ext>
                  </a:extLst>
                </a:gridCol>
              </a:tblGrid>
              <a:tr h="4958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2475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206994"/>
              </p:ext>
            </p:extLst>
          </p:nvPr>
        </p:nvGraphicFramePr>
        <p:xfrm>
          <a:off x="662558" y="4450373"/>
          <a:ext cx="10862098" cy="451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119352906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1010954373"/>
                    </a:ext>
                  </a:extLst>
                </a:gridCol>
              </a:tblGrid>
              <a:tr h="4512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24750"/>
                  </a:ext>
                </a:extLst>
              </a:tr>
            </a:tbl>
          </a:graphicData>
        </a:graphic>
      </p:graphicFrame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9B90A06F-09F6-FB41-AD7C-05EAD76094FD}"/>
              </a:ext>
            </a:extLst>
          </p:cNvPr>
          <p:cNvSpPr txBox="1">
            <a:spLocks/>
          </p:cNvSpPr>
          <p:nvPr/>
        </p:nvSpPr>
        <p:spPr>
          <a:xfrm>
            <a:off x="2149249" y="271867"/>
            <a:ext cx="8365180" cy="1000420"/>
          </a:xfrm>
          <a:prstGeom prst="rect">
            <a:avLst/>
          </a:prstGeom>
          <a:noFill/>
          <a:effectLst>
            <a:outerShdw blurRad="88900" dist="50800" dir="5400000" sx="17000" sy="17000" algn="ctr" rotWithShape="0">
              <a:srgbClr val="000000">
                <a:alpha val="94000"/>
              </a:srgbClr>
            </a:outerShdw>
          </a:effectLst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th-TH" sz="4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ตารางเปรียบเทียบรายวิชาปรับปรุง/รายวิชาใหม่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33749"/>
              </p:ext>
            </p:extLst>
          </p:nvPr>
        </p:nvGraphicFramePr>
        <p:xfrm>
          <a:off x="662558" y="3602955"/>
          <a:ext cx="10862098" cy="446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386242715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3626137946"/>
                    </a:ext>
                  </a:extLst>
                </a:gridCol>
              </a:tblGrid>
              <a:tr h="4469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31227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409900"/>
              </p:ext>
            </p:extLst>
          </p:nvPr>
        </p:nvGraphicFramePr>
        <p:xfrm>
          <a:off x="662558" y="4877397"/>
          <a:ext cx="10862098" cy="446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386242715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3626137946"/>
                    </a:ext>
                  </a:extLst>
                </a:gridCol>
              </a:tblGrid>
              <a:tr h="4469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312271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909"/>
              </p:ext>
            </p:extLst>
          </p:nvPr>
        </p:nvGraphicFramePr>
        <p:xfrm>
          <a:off x="662558" y="5302088"/>
          <a:ext cx="10862098" cy="519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919722767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2567888038"/>
                    </a:ext>
                  </a:extLst>
                </a:gridCol>
              </a:tblGrid>
              <a:tr h="5195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393003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08438"/>
              </p:ext>
            </p:extLst>
          </p:nvPr>
        </p:nvGraphicFramePr>
        <p:xfrm>
          <a:off x="662558" y="5805912"/>
          <a:ext cx="10862098" cy="451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119352906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1010954373"/>
                    </a:ext>
                  </a:extLst>
                </a:gridCol>
              </a:tblGrid>
              <a:tr h="4512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24750"/>
                  </a:ext>
                </a:extLst>
              </a:tr>
            </a:tbl>
          </a:graphicData>
        </a:graphic>
      </p:graphicFrame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DC6306C9-CAC2-0723-45E2-D0A8AD4E85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95" y="-8477"/>
            <a:ext cx="1032880" cy="1458926"/>
          </a:xfrm>
          <a:prstGeom prst="rect">
            <a:avLst/>
          </a:prstGeom>
        </p:spPr>
      </p:pic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18F89A0A-4FC4-57C3-8FDE-F93CE47ACACC}"/>
              </a:ext>
            </a:extLst>
          </p:cNvPr>
          <p:cNvSpPr txBox="1"/>
          <p:nvPr/>
        </p:nvSpPr>
        <p:spPr>
          <a:xfrm flipH="1">
            <a:off x="962313" y="5938207"/>
            <a:ext cx="10262588" cy="584775"/>
          </a:xfrm>
          <a:prstGeom prst="rect">
            <a:avLst/>
          </a:prstGeom>
          <a:solidFill>
            <a:srgbClr val="FF99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ให้ขีดเส้นใต้ข้อความสิ่งที่เปลี่ยนแปลงในหลักสูตรปรับปรุง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67183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56890206-8580-4FC7-A158-1E69B2B51C5E}"/>
              </a:ext>
            </a:extLst>
          </p:cNvPr>
          <p:cNvSpPr/>
          <p:nvPr/>
        </p:nvSpPr>
        <p:spPr>
          <a:xfrm>
            <a:off x="-4786" y="6557555"/>
            <a:ext cx="12196786" cy="30044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1641AE40-1E88-EE1C-F399-810131F51F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467297"/>
              </p:ext>
            </p:extLst>
          </p:nvPr>
        </p:nvGraphicFramePr>
        <p:xfrm>
          <a:off x="662558" y="1628612"/>
          <a:ext cx="10862098" cy="1318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2098">
                  <a:extLst>
                    <a:ext uri="{9D8B030D-6E8A-4147-A177-3AD203B41FA5}">
                      <a16:colId xmlns:a16="http://schemas.microsoft.com/office/drawing/2014/main" val="3743891412"/>
                    </a:ext>
                  </a:extLst>
                </a:gridCol>
              </a:tblGrid>
              <a:tr h="4421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หลักสูตรปรับปรุง พ.ศ..............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31614"/>
                  </a:ext>
                </a:extLst>
              </a:tr>
              <a:tr h="7999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รายวิชาใหม่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7317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980917"/>
              </p:ext>
            </p:extLst>
          </p:nvPr>
        </p:nvGraphicFramePr>
        <p:xfrm>
          <a:off x="662558" y="2688115"/>
          <a:ext cx="10862098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386242715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3626137946"/>
                    </a:ext>
                  </a:extLst>
                </a:gridCol>
              </a:tblGrid>
              <a:tr h="4469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1.รหัส..............  ชื่อวิชา................... 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31227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838105"/>
              </p:ext>
            </p:extLst>
          </p:nvPr>
        </p:nvGraphicFramePr>
        <p:xfrm>
          <a:off x="662558" y="3118528"/>
          <a:ext cx="10862098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919722767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2567888038"/>
                    </a:ext>
                  </a:extLst>
                </a:gridCol>
              </a:tblGrid>
              <a:tr h="5195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2.รหัส..............  ชื่อวิชา................... 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393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62558" y="4021900"/>
          <a:ext cx="10862098" cy="495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119352906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4240203967"/>
                    </a:ext>
                  </a:extLst>
                </a:gridCol>
              </a:tblGrid>
              <a:tr h="4958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2475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62558" y="4450373"/>
          <a:ext cx="10862098" cy="451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119352906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1010954373"/>
                    </a:ext>
                  </a:extLst>
                </a:gridCol>
              </a:tblGrid>
              <a:tr h="4512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2475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62558" y="3602955"/>
          <a:ext cx="10862098" cy="446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386242715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3626137946"/>
                    </a:ext>
                  </a:extLst>
                </a:gridCol>
              </a:tblGrid>
              <a:tr h="4469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31227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62558" y="4877397"/>
          <a:ext cx="10862098" cy="446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386242715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3626137946"/>
                    </a:ext>
                  </a:extLst>
                </a:gridCol>
              </a:tblGrid>
              <a:tr h="4469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312271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62558" y="5302088"/>
          <a:ext cx="10862098" cy="519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919722767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2567888038"/>
                    </a:ext>
                  </a:extLst>
                </a:gridCol>
              </a:tblGrid>
              <a:tr h="5195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393003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62558" y="5805912"/>
          <a:ext cx="10862098" cy="451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119352906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1010954373"/>
                    </a:ext>
                  </a:extLst>
                </a:gridCol>
              </a:tblGrid>
              <a:tr h="4512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24750"/>
                  </a:ext>
                </a:extLst>
              </a:tr>
            </a:tbl>
          </a:graphicData>
        </a:graphic>
      </p:graphicFrame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A5ED1AD-4B72-F5C4-BB8D-55BAB8E542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95" y="-8477"/>
            <a:ext cx="1032880" cy="1458926"/>
          </a:xfrm>
          <a:prstGeom prst="rect">
            <a:avLst/>
          </a:prstGeom>
        </p:spPr>
      </p:pic>
      <p:sp>
        <p:nvSpPr>
          <p:cNvPr id="15" name="ชื่อเรื่อง 1">
            <a:extLst>
              <a:ext uri="{FF2B5EF4-FFF2-40B4-BE49-F238E27FC236}">
                <a16:creationId xmlns:a16="http://schemas.microsoft.com/office/drawing/2014/main" id="{620B3B68-9F7E-8294-3A1B-1D7F53D86438}"/>
              </a:ext>
            </a:extLst>
          </p:cNvPr>
          <p:cNvSpPr txBox="1">
            <a:spLocks/>
          </p:cNvSpPr>
          <p:nvPr/>
        </p:nvSpPr>
        <p:spPr>
          <a:xfrm>
            <a:off x="1443695" y="470518"/>
            <a:ext cx="10080961" cy="9482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ตารางเปรียบเทียบรายวิชาปรับปรุง/รายวิชาใหม่</a:t>
            </a:r>
          </a:p>
          <a:p>
            <a:pPr algn="ctr"/>
            <a:endParaRPr lang="en-US" sz="4800" b="1" dirty="0">
              <a:solidFill>
                <a:srgbClr val="FF006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22070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677334" y="440924"/>
            <a:ext cx="10703838" cy="75756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0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ผลลัพธ์การเรียนรู้ที่คาดหวังรายชั้นปี</a:t>
            </a:r>
            <a:endParaRPr lang="en-US" sz="4000" b="1" dirty="0">
              <a:solidFill>
                <a:srgbClr val="FF006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3" name="ตาราง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821987"/>
              </p:ext>
            </p:extLst>
          </p:nvPr>
        </p:nvGraphicFramePr>
        <p:xfrm>
          <a:off x="677333" y="1443330"/>
          <a:ext cx="10703839" cy="47532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2154">
                  <a:extLst>
                    <a:ext uri="{9D8B030D-6E8A-4147-A177-3AD203B41FA5}">
                      <a16:colId xmlns:a16="http://schemas.microsoft.com/office/drawing/2014/main" val="2583900293"/>
                    </a:ext>
                  </a:extLst>
                </a:gridCol>
                <a:gridCol w="9071685">
                  <a:extLst>
                    <a:ext uri="{9D8B030D-6E8A-4147-A177-3AD203B41FA5}">
                      <a16:colId xmlns:a16="http://schemas.microsoft.com/office/drawing/2014/main" val="2675198119"/>
                    </a:ext>
                  </a:extLst>
                </a:gridCol>
              </a:tblGrid>
              <a:tr h="13580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ชั้นปีที่</a:t>
                      </a:r>
                      <a:endParaRPr lang="en-US" sz="2800" dirty="0"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ผลลัพธ์การเรียนรู้ที่คาดหวังรายชั้นปี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en-US" sz="28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Year Learning Outcomes</a:t>
                      </a:r>
                      <a:r>
                        <a:rPr lang="th-TH" sz="28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:</a:t>
                      </a:r>
                      <a:r>
                        <a:rPr lang="en-US" sz="28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YLOs</a:t>
                      </a:r>
                      <a:r>
                        <a:rPr lang="th-TH" sz="28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2800" dirty="0"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2067498"/>
                  </a:ext>
                </a:extLst>
              </a:tr>
              <a:tr h="679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28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0788108"/>
                  </a:ext>
                </a:extLst>
              </a:tr>
              <a:tr h="679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endParaRPr lang="en-US" sz="28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3157390"/>
                  </a:ext>
                </a:extLst>
              </a:tr>
              <a:tr h="679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endParaRPr lang="en-US" sz="28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9325345"/>
                  </a:ext>
                </a:extLst>
              </a:tr>
              <a:tr h="679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  <a:endParaRPr lang="en-US" sz="28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6302058"/>
                  </a:ext>
                </a:extLst>
              </a:tr>
              <a:tr h="679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endParaRPr lang="en-US" sz="28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28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7960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5468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56890206-8580-4FC7-A158-1E69B2B51C5E}"/>
              </a:ext>
            </a:extLst>
          </p:cNvPr>
          <p:cNvSpPr/>
          <p:nvPr/>
        </p:nvSpPr>
        <p:spPr>
          <a:xfrm>
            <a:off x="-4786" y="6557555"/>
            <a:ext cx="12196786" cy="30044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1641AE40-1E88-EE1C-F399-810131F51F6D}"/>
              </a:ext>
            </a:extLst>
          </p:cNvPr>
          <p:cNvGraphicFramePr>
            <a:graphicFrameLocks noGrp="1"/>
          </p:cNvGraphicFramePr>
          <p:nvPr/>
        </p:nvGraphicFramePr>
        <p:xfrm>
          <a:off x="662558" y="1628612"/>
          <a:ext cx="10862098" cy="1318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3743891412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364102422"/>
                    </a:ext>
                  </a:extLst>
                </a:gridCol>
              </a:tblGrid>
              <a:tr h="4421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หลักสูตรเดิม พ.ศ..............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หลักสูตรปรับปรุง พ.ศ..............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31614"/>
                  </a:ext>
                </a:extLst>
              </a:tr>
              <a:tr h="7999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7317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62558" y="2946700"/>
          <a:ext cx="10862098" cy="747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386242715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3626137946"/>
                    </a:ext>
                  </a:extLst>
                </a:gridCol>
              </a:tblGrid>
              <a:tr h="7475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31227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62558" y="3694236"/>
          <a:ext cx="10862098" cy="724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919722767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2567888038"/>
                    </a:ext>
                  </a:extLst>
                </a:gridCol>
              </a:tblGrid>
              <a:tr h="724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393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62558" y="4417254"/>
          <a:ext cx="10862098" cy="724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119352906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4240203967"/>
                    </a:ext>
                  </a:extLst>
                </a:gridCol>
              </a:tblGrid>
              <a:tr h="724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2475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62558" y="5108609"/>
          <a:ext cx="10862098" cy="724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049">
                  <a:extLst>
                    <a:ext uri="{9D8B030D-6E8A-4147-A177-3AD203B41FA5}">
                      <a16:colId xmlns:a16="http://schemas.microsoft.com/office/drawing/2014/main" val="2119352906"/>
                    </a:ext>
                  </a:extLst>
                </a:gridCol>
                <a:gridCol w="5431049">
                  <a:extLst>
                    <a:ext uri="{9D8B030D-6E8A-4147-A177-3AD203B41FA5}">
                      <a16:colId xmlns:a16="http://schemas.microsoft.com/office/drawing/2014/main" val="1010954373"/>
                    </a:ext>
                  </a:extLst>
                </a:gridCol>
              </a:tblGrid>
              <a:tr h="724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24750"/>
                  </a:ext>
                </a:extLst>
              </a:tr>
            </a:tbl>
          </a:graphicData>
        </a:graphic>
      </p:graphicFrame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9B90A06F-09F6-FB41-AD7C-05EAD76094FD}"/>
              </a:ext>
            </a:extLst>
          </p:cNvPr>
          <p:cNvSpPr txBox="1">
            <a:spLocks/>
          </p:cNvSpPr>
          <p:nvPr/>
        </p:nvSpPr>
        <p:spPr>
          <a:xfrm>
            <a:off x="2149249" y="271867"/>
            <a:ext cx="8365180" cy="1000420"/>
          </a:xfrm>
          <a:prstGeom prst="rect">
            <a:avLst/>
          </a:prstGeom>
          <a:noFill/>
          <a:effectLst>
            <a:outerShdw blurRad="88900" dist="50800" dir="5400000" sx="17000" sy="17000" algn="ctr" rotWithShape="0">
              <a:srgbClr val="000000">
                <a:alpha val="94000"/>
              </a:srgbClr>
            </a:outerShdw>
          </a:effectLst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th-TH" sz="4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เครือข่ายความร่วมมือทั้งภาครัฐและภาคเอกชน 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D503EE20-F124-F8AF-9128-96DDAC7325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95" y="-8477"/>
            <a:ext cx="1032880" cy="1458926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02DEE666-7538-623F-9463-1E8DA37255BD}"/>
              </a:ext>
            </a:extLst>
          </p:cNvPr>
          <p:cNvSpPr txBox="1"/>
          <p:nvPr/>
        </p:nvSpPr>
        <p:spPr>
          <a:xfrm flipH="1">
            <a:off x="962313" y="5902931"/>
            <a:ext cx="10262588" cy="584775"/>
          </a:xfrm>
          <a:prstGeom prst="rect">
            <a:avLst/>
          </a:prstGeom>
          <a:solidFill>
            <a:srgbClr val="FF99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ให้ขีดเส้นใต้ข้อความสิ่งที่เปลี่ยนแปลงในหลักสูตรปรับปรุง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2494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677334" y="440924"/>
            <a:ext cx="10348732" cy="75756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000" b="1" dirty="0">
                <a:solidFill>
                  <a:srgbClr val="FF00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อาจารย์ผู้รับผิดชอบหลักสูตร</a:t>
            </a:r>
            <a:endParaRPr lang="en-US" sz="4000" b="1" dirty="0">
              <a:solidFill>
                <a:srgbClr val="FF006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15671"/>
              </p:ext>
            </p:extLst>
          </p:nvPr>
        </p:nvGraphicFramePr>
        <p:xfrm>
          <a:off x="677334" y="1316972"/>
          <a:ext cx="10348733" cy="4876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63143">
                  <a:extLst>
                    <a:ext uri="{9D8B030D-6E8A-4147-A177-3AD203B41FA5}">
                      <a16:colId xmlns:a16="http://schemas.microsoft.com/office/drawing/2014/main" val="976089053"/>
                    </a:ext>
                  </a:extLst>
                </a:gridCol>
                <a:gridCol w="2456582">
                  <a:extLst>
                    <a:ext uri="{9D8B030D-6E8A-4147-A177-3AD203B41FA5}">
                      <a16:colId xmlns:a16="http://schemas.microsoft.com/office/drawing/2014/main" val="875180958"/>
                    </a:ext>
                  </a:extLst>
                </a:gridCol>
                <a:gridCol w="2810682">
                  <a:extLst>
                    <a:ext uri="{9D8B030D-6E8A-4147-A177-3AD203B41FA5}">
                      <a16:colId xmlns:a16="http://schemas.microsoft.com/office/drawing/2014/main" val="722322642"/>
                    </a:ext>
                  </a:extLst>
                </a:gridCol>
                <a:gridCol w="2518326">
                  <a:extLst>
                    <a:ext uri="{9D8B030D-6E8A-4147-A177-3AD203B41FA5}">
                      <a16:colId xmlns:a16="http://schemas.microsoft.com/office/drawing/2014/main" val="671798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dirty="0">
                          <a:solidFill>
                            <a:schemeClr val="accent5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ชื่อ - สกุล/ ตำแหน่ง</a:t>
                      </a:r>
                      <a:endParaRPr lang="en-US" sz="2000" dirty="0">
                        <a:solidFill>
                          <a:schemeClr val="accent5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dirty="0">
                          <a:solidFill>
                            <a:schemeClr val="accent5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ทางวิชาการ</a:t>
                      </a:r>
                      <a:endParaRPr lang="en-US" sz="2000" dirty="0">
                        <a:solidFill>
                          <a:schemeClr val="accent5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th-TH" sz="2000" dirty="0">
                          <a:solidFill>
                            <a:schemeClr val="accent5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คุณวุฒิ/สาขาวิชา</a:t>
                      </a:r>
                      <a:endParaRPr lang="en-US" sz="2000" dirty="0">
                        <a:solidFill>
                          <a:schemeClr val="accent5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th-TH" sz="2000" spc="-20" dirty="0">
                          <a:solidFill>
                            <a:schemeClr val="accent5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[เรียงลำดับจากเอก-โท-ตรี] [สาขาวิชา]</a:t>
                      </a:r>
                      <a:endParaRPr lang="en-US" sz="2000" dirty="0">
                        <a:solidFill>
                          <a:schemeClr val="accent5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th-TH" sz="2000" dirty="0">
                          <a:solidFill>
                            <a:schemeClr val="accent5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สถาบัน/ปีที่สำเร็จการศึกษา</a:t>
                      </a:r>
                      <a:endParaRPr lang="en-US" sz="2000" dirty="0">
                        <a:solidFill>
                          <a:schemeClr val="accent5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th-TH" sz="2000" dirty="0">
                          <a:solidFill>
                            <a:schemeClr val="accent5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[</a:t>
                      </a:r>
                      <a:r>
                        <a:rPr lang="th-TH" sz="2000" spc="-20" dirty="0">
                          <a:solidFill>
                            <a:schemeClr val="accent5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สถาบัน ปีที่สำเร็จการศึกษา]</a:t>
                      </a:r>
                      <a:endParaRPr lang="en-US" sz="2000" dirty="0">
                        <a:solidFill>
                          <a:schemeClr val="accent5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40080" indent="-274320" algn="l">
                        <a:spcAft>
                          <a:spcPts val="0"/>
                        </a:spcAft>
                        <a:tabLst>
                          <a:tab pos="640080" algn="l"/>
                          <a:tab pos="102870" algn="l"/>
                          <a:tab pos="640080" algn="l"/>
                          <a:tab pos="1074420" algn="ctr"/>
                        </a:tabLst>
                      </a:pPr>
                      <a:r>
                        <a:rPr lang="th-TH" sz="2000" dirty="0">
                          <a:solidFill>
                            <a:schemeClr val="accent5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ผลงานทางวิชาการ</a:t>
                      </a:r>
                      <a:endParaRPr lang="en-US" sz="2000" dirty="0">
                        <a:solidFill>
                          <a:schemeClr val="accent5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3074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h-TH" sz="2000" b="1" kern="12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1. นางสาว..............</a:t>
                      </a:r>
                      <a:endParaRPr lang="en-US" sz="2000" b="1" kern="1200" dirty="0"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  <a:p>
                      <a:r>
                        <a:rPr lang="th-TH" sz="2000" b="1" kern="12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ผู้ช่วยศาสตราจารย์ ดร. (....................)</a:t>
                      </a:r>
                      <a:endParaRPr lang="en-US" sz="2000" b="1" kern="1200" dirty="0"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  <a:p>
                      <a:r>
                        <a:rPr lang="th-TH" sz="2000" b="1" kern="12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[ใส่ด้านที่ได้ผลงานทางวิชาการ]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th-TH" sz="2000" b="1" kern="12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....................ดุษฎีบัณฑิต (สาขาวิชาที่สำเร็จการศึกษา)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th-TH" sz="2000" b="1" kern="12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....................มหาบัณฑิต (สาขาวิชาที่สำเร็จการศึกษา)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th-TH" sz="2000" b="1" kern="12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....................บัณฑิต (สาขาวิชาที่สำเร็จการศึกษา)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kern="12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มหาวิทยาลัย.............................</a:t>
                      </a:r>
                      <a:endParaRPr lang="en-US" sz="2000" b="1" kern="1200" dirty="0"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  <a:p>
                      <a:r>
                        <a:rPr lang="th-TH" sz="2000" b="1" kern="12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: พ.ศ. .................</a:t>
                      </a:r>
                    </a:p>
                    <a:p>
                      <a:endParaRPr lang="th-TH" sz="2000" b="1" kern="1200" dirty="0"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  <a:p>
                      <a:r>
                        <a:rPr lang="th-TH" sz="2000" b="1" kern="12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มหาวิทยาลัย.............................</a:t>
                      </a:r>
                      <a:endParaRPr lang="en-US" sz="2000" b="1" kern="1200" dirty="0"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  <a:p>
                      <a:r>
                        <a:rPr lang="th-TH" sz="2000" b="1" kern="12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: พ.ศ. .................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  <a:p>
                      <a:endParaRPr lang="th-TH" sz="2000" b="1" dirty="0"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  <a:p>
                      <a:r>
                        <a:rPr lang="th-TH" sz="2000" b="1" kern="12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มหาวิทยาลัย.............................</a:t>
                      </a:r>
                      <a:endParaRPr lang="en-US" sz="2000" b="1" kern="1200" dirty="0"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  <a:p>
                      <a:r>
                        <a:rPr lang="th-TH" sz="2000" b="1" kern="12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: พ.ศ. .................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  <a:p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kern="1200" dirty="0">
                          <a:solidFill>
                            <a:schemeClr val="accent2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บทความวิจัย</a:t>
                      </a:r>
                    </a:p>
                    <a:p>
                      <a:r>
                        <a:rPr lang="th-TH" sz="2000" b="1" kern="120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ผกามาศ</a:t>
                      </a:r>
                      <a:r>
                        <a:rPr lang="th-TH" sz="2000" b="1" kern="1200" baseline="0" dirty="0">
                          <a:solidFill>
                            <a:srgbClr val="0000FF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บุตรสาลี. (2565).</a:t>
                      </a:r>
                    </a:p>
                    <a:p>
                      <a:r>
                        <a:rPr lang="th-TH" sz="2000" b="1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การวิเคราะห์ต้นทุน </a:t>
                      </a:r>
                    </a:p>
                    <a:p>
                      <a:r>
                        <a:rPr lang="th-TH" sz="2000" b="1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ผลตอบแทน และ</a:t>
                      </a:r>
                    </a:p>
                    <a:p>
                      <a:r>
                        <a:rPr lang="th-TH" sz="2000" b="1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อัตราส่วนทางการเงิน</a:t>
                      </a:r>
                    </a:p>
                    <a:p>
                      <a:r>
                        <a:rPr lang="th-TH" sz="2000" b="1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จากการทอผ้าไหมมัดหมี่</a:t>
                      </a:r>
                    </a:p>
                    <a:p>
                      <a:r>
                        <a:rPr lang="th-TH" sz="2000" b="1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ชุมชนบ้านมาบสมอ</a:t>
                      </a:r>
                    </a:p>
                    <a:p>
                      <a:r>
                        <a:rPr lang="th-TH" sz="2000" b="1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อำเภอเมือง จังหวัด</a:t>
                      </a:r>
                    </a:p>
                    <a:p>
                      <a:r>
                        <a:rPr lang="th-TH" sz="2000" b="1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บุรีรัมย์. วารสารชุมชน</a:t>
                      </a:r>
                      <a:endParaRPr lang="en-US" sz="2000" b="1" dirty="0">
                        <a:solidFill>
                          <a:srgbClr val="0000FF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r>
                        <a:rPr lang="en-US" sz="2000" b="1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</a:t>
                      </a:r>
                      <a:r>
                        <a:rPr lang="th-TH" sz="2000" b="1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วิจัย มหาวิทยาลัย</a:t>
                      </a:r>
                      <a:endParaRPr lang="en-US" sz="2000" b="1" dirty="0">
                        <a:solidFill>
                          <a:srgbClr val="0000FF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r>
                        <a:rPr lang="en-US" sz="2000" b="1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</a:t>
                      </a:r>
                      <a:r>
                        <a:rPr lang="th-TH" sz="2000" b="1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ราชภัฏนครราชสีมา.</a:t>
                      </a:r>
                      <a:endParaRPr lang="en-US" sz="2000" b="1" dirty="0">
                        <a:solidFill>
                          <a:srgbClr val="0000FF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r>
                        <a:rPr lang="en-US" sz="2000" b="1" baseline="0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</a:t>
                      </a:r>
                      <a:r>
                        <a:rPr lang="th-TH" sz="2000" b="1" baseline="0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2000" b="1" baseline="0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</a:t>
                      </a:r>
                      <a:r>
                        <a:rPr lang="th-TH" sz="2000" b="1" baseline="0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16(3) </a:t>
                      </a:r>
                      <a:r>
                        <a:rPr lang="en-US" sz="2000" b="1" baseline="0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: 111-123.</a:t>
                      </a:r>
                    </a:p>
                    <a:p>
                      <a:endParaRPr lang="en-US" sz="2000" kern="1200" dirty="0">
                        <a:solidFill>
                          <a:schemeClr val="accent2"/>
                        </a:solidFill>
                        <a:effectLst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7090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125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WordArt 2"/>
          <p:cNvSpPr>
            <a:spLocks noChangeArrowheads="1" noChangeShapeType="1" noTextEdit="1"/>
          </p:cNvSpPr>
          <p:nvPr/>
        </p:nvSpPr>
        <p:spPr bwMode="gray">
          <a:xfrm>
            <a:off x="3962400" y="2000240"/>
            <a:ext cx="5276872" cy="171451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 eaLnBrk="1" hangingPunct="1">
              <a:defRPr/>
            </a:pPr>
            <a:r>
              <a:rPr lang="en-US" sz="3600" b="1" kern="10" dirty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TH SarabunPSK" pitchFamily="34" charset="-34"/>
                <a:cs typeface="TH SarabunPSK" pitchFamily="34" charset="-34"/>
              </a:rPr>
              <a:t>T</a:t>
            </a:r>
            <a:r>
              <a:rPr lang="en-US" sz="3600" b="1" kern="10" dirty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Arial"/>
                <a:cs typeface="Arial"/>
              </a:rPr>
              <a:t>hank You !</a:t>
            </a:r>
            <a:endParaRPr lang="th-TH" sz="3600" b="1" kern="10" dirty="0">
              <a:ln w="19050">
                <a:solidFill>
                  <a:srgbClr val="FFFFFF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1"/>
                  </a:gs>
                  <a:gs pos="100000">
                    <a:schemeClr val="accent1"/>
                  </a:gs>
                </a:gsLst>
                <a:lin ang="0" scaled="1"/>
              </a:gradFill>
              <a:effectLst>
                <a:outerShdw dist="53882" dir="2700000" algn="ctr" rotWithShape="0">
                  <a:schemeClr val="tx1">
                    <a:alpha val="50000"/>
                  </a:schemeClr>
                </a:outerShdw>
              </a:effectLst>
              <a:latin typeface="Arial"/>
            </a:endParaRPr>
          </a:p>
        </p:txBody>
      </p:sp>
      <p:sp>
        <p:nvSpPr>
          <p:cNvPr id="5" name="หน้ายิ้ม 4"/>
          <p:cNvSpPr/>
          <p:nvPr/>
        </p:nvSpPr>
        <p:spPr>
          <a:xfrm>
            <a:off x="1738314" y="0"/>
            <a:ext cx="1285875" cy="142875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pic>
        <p:nvPicPr>
          <p:cNvPr id="130052" name="รูปภาพ 3" descr="A2633172-3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1643064"/>
            <a:ext cx="146685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4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1789</TotalTime>
  <Words>794</Words>
  <Application>Microsoft Office PowerPoint</Application>
  <PresentationFormat>แบบจอกว้าง</PresentationFormat>
  <Paragraphs>154</Paragraphs>
  <Slides>19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19</vt:i4>
      </vt:variant>
    </vt:vector>
  </HeadingPairs>
  <TitlesOfParts>
    <vt:vector size="26" baseType="lpstr">
      <vt:lpstr>Arial</vt:lpstr>
      <vt:lpstr>Calibri</vt:lpstr>
      <vt:lpstr>Wingdings</vt:lpstr>
      <vt:lpstr>Calibri Light</vt:lpstr>
      <vt:lpstr>TH SarabunPSK</vt:lpstr>
      <vt:lpstr>TH Sarabun New</vt:lpstr>
      <vt:lpstr>Office Theme</vt:lpstr>
      <vt:lpstr>งานนำเสนอ PowerPoint</vt:lpstr>
      <vt:lpstr>คำชี้แจง</vt:lpstr>
      <vt:lpstr>ผลการประเมินหลักสูตรเดิม สามารถสรุป  (นำข้อมูลมาจากเล่มประเมินหลักสูตร)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yim ployphan</dc:creator>
  <cp:lastModifiedBy>Suthanya Doung-In</cp:lastModifiedBy>
  <cp:revision>129</cp:revision>
  <dcterms:created xsi:type="dcterms:W3CDTF">2022-01-06T03:24:11Z</dcterms:created>
  <dcterms:modified xsi:type="dcterms:W3CDTF">2023-06-08T10:26:40Z</dcterms:modified>
</cp:coreProperties>
</file>