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20" r:id="rId3"/>
    <p:sldId id="271" r:id="rId4"/>
    <p:sldId id="286" r:id="rId5"/>
    <p:sldId id="287" r:id="rId6"/>
    <p:sldId id="288" r:id="rId7"/>
    <p:sldId id="289" r:id="rId8"/>
    <p:sldId id="290" r:id="rId9"/>
    <p:sldId id="326" r:id="rId10"/>
    <p:sldId id="327" r:id="rId11"/>
    <p:sldId id="329" r:id="rId12"/>
    <p:sldId id="331" r:id="rId13"/>
    <p:sldId id="332" r:id="rId14"/>
    <p:sldId id="333" r:id="rId15"/>
    <p:sldId id="346" r:id="rId16"/>
    <p:sldId id="263" r:id="rId17"/>
    <p:sldId id="337" r:id="rId18"/>
    <p:sldId id="292" r:id="rId19"/>
    <p:sldId id="339" r:id="rId20"/>
    <p:sldId id="341" r:id="rId21"/>
    <p:sldId id="269" r:id="rId22"/>
    <p:sldId id="347" r:id="rId23"/>
  </p:sldIdLst>
  <p:sldSz cx="9144000" cy="6858000" type="screen4x3"/>
  <p:notesSz cx="7102475" cy="93884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67" autoAdjust="0"/>
    <p:restoredTop sz="86679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4220-5F03-4860-938A-A319B801ACE7}" type="datetimeFigureOut">
              <a:rPr lang="th-TH" smtClean="0"/>
              <a:t>27/02/62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D9BE-105F-4981-88DD-9DFFF2FA17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50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4220-5F03-4860-938A-A319B801ACE7}" type="datetimeFigureOut">
              <a:rPr lang="th-TH" smtClean="0"/>
              <a:t>27/02/62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D9BE-105F-4981-88DD-9DFFF2FA17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420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4220-5F03-4860-938A-A319B801ACE7}" type="datetimeFigureOut">
              <a:rPr lang="th-TH" smtClean="0"/>
              <a:t>27/02/62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D9BE-105F-4981-88DD-9DFFF2FA17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5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4220-5F03-4860-938A-A319B801ACE7}" type="datetimeFigureOut">
              <a:rPr lang="th-TH" smtClean="0"/>
              <a:t>27/02/62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D9BE-105F-4981-88DD-9DFFF2FA17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78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4220-5F03-4860-938A-A319B801ACE7}" type="datetimeFigureOut">
              <a:rPr lang="th-TH" smtClean="0"/>
              <a:t>27/02/62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D9BE-105F-4981-88DD-9DFFF2FA17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201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4220-5F03-4860-938A-A319B801ACE7}" type="datetimeFigureOut">
              <a:rPr lang="th-TH" smtClean="0"/>
              <a:t>27/02/62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D9BE-105F-4981-88DD-9DFFF2FA17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660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4220-5F03-4860-938A-A319B801ACE7}" type="datetimeFigureOut">
              <a:rPr lang="th-TH" smtClean="0"/>
              <a:t>27/02/62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D9BE-105F-4981-88DD-9DFFF2FA17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551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4220-5F03-4860-938A-A319B801ACE7}" type="datetimeFigureOut">
              <a:rPr lang="th-TH" smtClean="0"/>
              <a:t>27/02/62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D9BE-105F-4981-88DD-9DFFF2FA17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507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4220-5F03-4860-938A-A319B801ACE7}" type="datetimeFigureOut">
              <a:rPr lang="th-TH" smtClean="0"/>
              <a:t>27/02/62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D9BE-105F-4981-88DD-9DFFF2FA17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29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4220-5F03-4860-938A-A319B801ACE7}" type="datetimeFigureOut">
              <a:rPr lang="th-TH" smtClean="0"/>
              <a:t>27/02/62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D9BE-105F-4981-88DD-9DFFF2FA17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478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4220-5F03-4860-938A-A319B801ACE7}" type="datetimeFigureOut">
              <a:rPr lang="th-TH" smtClean="0"/>
              <a:t>27/02/62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D9BE-105F-4981-88DD-9DFFF2FA17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656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4220-5F03-4860-938A-A319B801ACE7}" type="datetimeFigureOut">
              <a:rPr lang="th-TH" smtClean="0"/>
              <a:t>27/02/62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9D9BE-105F-4981-88DD-9DFFF2FA17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9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weforum.org/docs/WEFUSA_NewVisionforEducation_Report2015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gur8.net/2017/06/17/future-work-universities-21st-centur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Facing the Future in the 21</a:t>
            </a:r>
            <a:r>
              <a:rPr lang="en-US" sz="4000" baseline="30000" dirty="0">
                <a:solidFill>
                  <a:prstClr val="black"/>
                </a:solidFill>
                <a:ea typeface="+mj-ea"/>
                <a:cs typeface="+mj-cs"/>
              </a:rPr>
              <a:t>st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Century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Associate Professor </a:t>
            </a:r>
            <a:r>
              <a:rPr lang="en-US" dirty="0" err="1" smtClean="0">
                <a:solidFill>
                  <a:prstClr val="black"/>
                </a:solidFill>
                <a:ea typeface="+mj-ea"/>
                <a:cs typeface="+mj-cs"/>
              </a:rPr>
              <a:t>Dr</a:t>
            </a:r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a typeface="+mj-ea"/>
                <a:cs typeface="+mj-cs"/>
              </a:rPr>
              <a:t>Surin</a:t>
            </a:r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a typeface="+mj-ea"/>
                <a:cs typeface="+mj-cs"/>
              </a:rPr>
              <a:t>Maisrikrod</a:t>
            </a:r>
            <a:endParaRPr lang="en-US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Vice President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Global Engagement and Faculty Development</a:t>
            </a:r>
          </a:p>
          <a:p>
            <a:pPr marL="0" lvl="0" indent="0" algn="ctr">
              <a:buNone/>
            </a:pPr>
            <a:r>
              <a:rPr lang="en-US" sz="2400" dirty="0">
                <a:solidFill>
                  <a:prstClr val="black"/>
                </a:solidFill>
              </a:rPr>
              <a:t>(Adjunct Associate Professor in Political Science, James Cook University, Australia)</a:t>
            </a:r>
          </a:p>
          <a:p>
            <a:pPr marL="0" indent="0" algn="ctr">
              <a:buNone/>
            </a:pP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0551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Work – Jobs and Universities in the 21st </a:t>
            </a:r>
            <a:r>
              <a:rPr lang="en-US" dirty="0" smtClean="0"/>
              <a:t>Century (by </a:t>
            </a:r>
            <a:r>
              <a:rPr lang="en-US" dirty="0" err="1"/>
              <a:t>Shen</a:t>
            </a:r>
            <a:r>
              <a:rPr lang="en-US" dirty="0"/>
              <a:t>-Li </a:t>
            </a:r>
            <a:r>
              <a:rPr lang="en-US" dirty="0" smtClean="0"/>
              <a:t>Lee) </a:t>
            </a:r>
            <a:endParaRPr lang="en-US" dirty="0"/>
          </a:p>
          <a:p>
            <a:r>
              <a:rPr lang="en-US" dirty="0" smtClean="0"/>
              <a:t>Future </a:t>
            </a:r>
            <a:r>
              <a:rPr lang="en-US" dirty="0"/>
              <a:t>Work – what will jobs look like in the future and what is the role of universities in the 21st Century?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26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the World Economic Forum: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i="1" dirty="0">
                <a:solidFill>
                  <a:srgbClr val="FF0000"/>
                </a:solidFill>
              </a:rPr>
              <a:t>“65% of children entering primary school today will end up working in completely new job types that don’t exist yet.”</a:t>
            </a:r>
            <a:endParaRPr lang="th-TH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Jobs </a:t>
            </a:r>
            <a:r>
              <a:rPr lang="en-US" dirty="0" smtClean="0">
                <a:solidFill>
                  <a:srgbClr val="FF0000"/>
                </a:solidFill>
              </a:rPr>
              <a:t>unlikely</a:t>
            </a:r>
            <a:r>
              <a:rPr lang="en-US" dirty="0" smtClean="0"/>
              <a:t> to be taken by computer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Professional </a:t>
            </a:r>
            <a:r>
              <a:rPr lang="en-US" sz="2000" dirty="0"/>
              <a:t>athletes – who would want to watch a sport without the uncertainty of human error or ability?</a:t>
            </a:r>
          </a:p>
          <a:p>
            <a:r>
              <a:rPr lang="en-US" sz="2000" dirty="0" smtClean="0"/>
              <a:t>Teachers </a:t>
            </a:r>
            <a:r>
              <a:rPr lang="en-US" sz="2000" dirty="0"/>
              <a:t>– a robot will never be able to replace the nurture of a real person.</a:t>
            </a:r>
          </a:p>
          <a:p>
            <a:r>
              <a:rPr lang="en-US" sz="2000" dirty="0" smtClean="0"/>
              <a:t>Hotel </a:t>
            </a:r>
            <a:r>
              <a:rPr lang="en-US" sz="2000" dirty="0"/>
              <a:t>front desk – a robot can perform all the functions required by the hotel front desk, but it will not achieve the level of personal service that a human can provide.</a:t>
            </a:r>
          </a:p>
          <a:p>
            <a:r>
              <a:rPr lang="en-US" sz="2000" dirty="0" smtClean="0"/>
              <a:t>Chef </a:t>
            </a:r>
            <a:r>
              <a:rPr lang="en-US" sz="2000" dirty="0"/>
              <a:t>– robots can follow recipes and cook to a greater degree of accuracy than a human, but they cannot create new recipes. What we may see is a mix of robots taking over routine chef work with the celebrity chef positions remaining open to humans.</a:t>
            </a:r>
          </a:p>
          <a:p>
            <a:r>
              <a:rPr lang="en-US" sz="2000" dirty="0" smtClean="0"/>
              <a:t>Artists </a:t>
            </a:r>
            <a:r>
              <a:rPr lang="en-US" sz="2000" dirty="0"/>
              <a:t>– it is easy enough for a computer to paint a picture, like the creative expressions from neural networks shown below, but these pictures are unlikely to ever hold the value of a creative masterpiece from a human artist.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5916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r>
              <a:rPr lang="en-US" sz="1600" dirty="0"/>
              <a:t>Future Work: The Jobs Robots will Take First</a:t>
            </a:r>
          </a:p>
          <a:p>
            <a:endParaRPr lang="en-US" sz="1600" dirty="0"/>
          </a:p>
          <a:p>
            <a:r>
              <a:rPr lang="en-US" sz="1600" dirty="0"/>
              <a:t>So what jobs will robots take first? According to Forbes, Business Insider and Advertising Age, these ones:</a:t>
            </a:r>
          </a:p>
          <a:p>
            <a:endParaRPr lang="en-US" sz="1600" dirty="0"/>
          </a:p>
          <a:p>
            <a:r>
              <a:rPr lang="en-US" sz="1600" dirty="0"/>
              <a:t>    Middle management</a:t>
            </a:r>
          </a:p>
          <a:p>
            <a:r>
              <a:rPr lang="en-US" sz="1600" dirty="0"/>
              <a:t>    Sales people</a:t>
            </a:r>
          </a:p>
          <a:p>
            <a:r>
              <a:rPr lang="en-US" sz="1600" dirty="0"/>
              <a:t>    Accountants</a:t>
            </a:r>
          </a:p>
          <a:p>
            <a:r>
              <a:rPr lang="en-US" sz="1600" dirty="0"/>
              <a:t>    Report writers</a:t>
            </a:r>
          </a:p>
          <a:p>
            <a:r>
              <a:rPr lang="en-US" sz="1600" dirty="0"/>
              <a:t>    Journalists</a:t>
            </a:r>
          </a:p>
          <a:p>
            <a:r>
              <a:rPr lang="en-US" sz="1600" dirty="0"/>
              <a:t>    Drivers</a:t>
            </a:r>
          </a:p>
          <a:p>
            <a:r>
              <a:rPr lang="en-US" sz="1600" dirty="0"/>
              <a:t>    Fashion Models</a:t>
            </a:r>
          </a:p>
          <a:p>
            <a:r>
              <a:rPr lang="en-US" sz="1600" dirty="0"/>
              <a:t>    Machine operators</a:t>
            </a:r>
          </a:p>
          <a:p>
            <a:r>
              <a:rPr lang="en-US" sz="1600" dirty="0"/>
              <a:t>    Umpires and Referees</a:t>
            </a:r>
          </a:p>
          <a:p>
            <a:r>
              <a:rPr lang="en-US" sz="1600" dirty="0"/>
              <a:t>    Cashiers and Tellers</a:t>
            </a:r>
          </a:p>
          <a:p>
            <a:r>
              <a:rPr lang="en-US" sz="1600" dirty="0"/>
              <a:t>    Legal support staff</a:t>
            </a:r>
          </a:p>
          <a:p>
            <a:r>
              <a:rPr lang="en-US" sz="1600" dirty="0"/>
              <a:t>    Medical professionals and doctors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3598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4000" dirty="0" smtClean="0">
                <a:solidFill>
                  <a:prstClr val="black"/>
                </a:solidFill>
                <a:ea typeface="+mn-ea"/>
                <a:cs typeface="+mn-cs"/>
              </a:rPr>
              <a:t>Future Work</a:t>
            </a:r>
            <a:br>
              <a:rPr lang="en-US" sz="4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4000" dirty="0" smtClean="0">
                <a:solidFill>
                  <a:prstClr val="black"/>
                </a:solidFill>
                <a:ea typeface="+mn-ea"/>
                <a:cs typeface="+mn-cs"/>
              </a:rPr>
              <a:t>Qualities Our Children Will Need</a:t>
            </a:r>
            <a:r>
              <a:rPr lang="en-US" sz="4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4000" dirty="0">
                <a:solidFill>
                  <a:prstClr val="black"/>
                </a:solidFill>
                <a:ea typeface="+mn-ea"/>
                <a:cs typeface="+mn-cs"/>
              </a:rPr>
            </a:b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are the qualities that determine job security? We’re looking at qualities that machines can’t replicate.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other words – </a:t>
            </a:r>
            <a:r>
              <a:rPr lang="en-US" dirty="0">
                <a:solidFill>
                  <a:srgbClr val="FF0000"/>
                </a:solidFill>
              </a:rPr>
              <a:t>creativity and people skills.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third skill that is going to be important is </a:t>
            </a:r>
            <a:r>
              <a:rPr lang="en-US" dirty="0">
                <a:solidFill>
                  <a:srgbClr val="FF0000"/>
                </a:solidFill>
              </a:rPr>
              <a:t>coding </a:t>
            </a:r>
            <a:r>
              <a:rPr lang="en-US" dirty="0"/>
              <a:t>because someone has to create and maintain all these machines that will be replacing us. </a:t>
            </a:r>
            <a:endParaRPr lang="en-US" dirty="0" smtClean="0"/>
          </a:p>
          <a:p>
            <a:r>
              <a:rPr lang="en-US" dirty="0" smtClean="0"/>
              <a:t>Aside </a:t>
            </a:r>
            <a:r>
              <a:rPr lang="en-US" dirty="0"/>
              <a:t>from that, coding is a skill that is increasingly becoming a necessity even in jobs outside the technology sector.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70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Future Work:</a:t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/>
              <a:t>Changing Role of University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changes in the </a:t>
            </a:r>
            <a:r>
              <a:rPr lang="en-US" dirty="0" err="1"/>
              <a:t>labour</a:t>
            </a:r>
            <a:r>
              <a:rPr lang="en-US" dirty="0"/>
              <a:t> market means our children are going to need </a:t>
            </a:r>
            <a:r>
              <a:rPr lang="en-US" dirty="0">
                <a:solidFill>
                  <a:srgbClr val="FF0000"/>
                </a:solidFill>
              </a:rPr>
              <a:t>hybrid skills – for instance, combining math and arts.</a:t>
            </a:r>
          </a:p>
          <a:p>
            <a:r>
              <a:rPr lang="en-US" dirty="0" smtClean="0"/>
              <a:t>New </a:t>
            </a:r>
            <a:r>
              <a:rPr lang="en-US" dirty="0"/>
              <a:t>research by Burning Glass Technology analyzed millions of online job postings from the past 12 months and found that by </a:t>
            </a:r>
            <a:r>
              <a:rPr lang="en-US" dirty="0">
                <a:solidFill>
                  <a:srgbClr val="FF0000"/>
                </a:solidFill>
              </a:rPr>
              <a:t>coupling technical skills with a liberal arts education can nearly double the jobs available to graduates and offer an average salary premium of $6,000.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Economic Forum, New Vision for Education (2015)</a:t>
            </a:r>
          </a:p>
          <a:p>
            <a:r>
              <a:rPr lang="en-US" sz="2400" dirty="0">
                <a:hlinkClick r:id="rId2"/>
              </a:rPr>
              <a:t>http://www3.weforum.org/docs/WEFUSA_NewVisionforEducation_Report2015.pdf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10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4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0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has two parts: </a:t>
            </a:r>
          </a:p>
          <a:p>
            <a:pPr marL="0" indent="0">
              <a:buNone/>
            </a:pPr>
            <a:r>
              <a:rPr lang="en-US" dirty="0" smtClean="0"/>
              <a:t>	1.Acquiring specific/disciplinary knowledge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Acquiring generic skills (21</a:t>
            </a:r>
            <a:r>
              <a:rPr lang="en-US" baseline="30000" dirty="0" smtClean="0"/>
              <a:t>st</a:t>
            </a:r>
            <a:r>
              <a:rPr lang="en-US" dirty="0" smtClean="0"/>
              <a:t> Century 	Skills, any century!)</a:t>
            </a:r>
            <a:r>
              <a:rPr lang="en-US" dirty="0" smtClean="0">
                <a:sym typeface="Wingdings" pitchFamily="2" charset="2"/>
              </a:rPr>
              <a:t>Reading, Writing, 	Numeracy, IT, Communication, Critical 	thinking, Analytical Thinking, Working 	in 	Teams, Understanding Information, Living 	with others, Caring for Society, etc. 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45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skills (generic/21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skills) that are needed for lifelong learning beyond the university.</a:t>
            </a:r>
          </a:p>
          <a:p>
            <a:r>
              <a:rPr lang="en-US" dirty="0" smtClean="0"/>
              <a:t>Skills that are especially needed for the 25% of the world’s population (10-24 years of age).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61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36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600" dirty="0" smtClean="0">
                <a:solidFill>
                  <a:prstClr val="black"/>
                </a:solidFill>
                <a:ea typeface="+mn-ea"/>
                <a:cs typeface="+mn-cs"/>
              </a:rPr>
              <a:t>Who </a:t>
            </a:r>
            <a:r>
              <a:rPr lang="en-US" sz="3600" dirty="0">
                <a:solidFill>
                  <a:prstClr val="black"/>
                </a:solidFill>
                <a:ea typeface="+mn-ea"/>
                <a:cs typeface="+mn-cs"/>
              </a:rPr>
              <a:t>are facing the </a:t>
            </a:r>
            <a:r>
              <a:rPr lang="en-US" sz="3600" dirty="0" smtClean="0">
                <a:solidFill>
                  <a:prstClr val="black"/>
                </a:solidFill>
                <a:ea typeface="+mn-ea"/>
                <a:cs typeface="+mn-cs"/>
              </a:rPr>
              <a:t>21</a:t>
            </a:r>
            <a:r>
              <a:rPr lang="en-US" sz="3600" baseline="30000" dirty="0" smtClean="0">
                <a:solidFill>
                  <a:prstClr val="black"/>
                </a:solidFill>
                <a:ea typeface="+mn-ea"/>
                <a:cs typeface="+mn-cs"/>
              </a:rPr>
              <a:t>st</a:t>
            </a:r>
            <a:r>
              <a:rPr lang="en-US" sz="36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a typeface="+mn-ea"/>
                <a:cs typeface="+mn-cs"/>
              </a:rPr>
              <a:t>Century?</a:t>
            </a:r>
            <a:r>
              <a:rPr lang="en-US" sz="3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600" dirty="0">
                <a:solidFill>
                  <a:prstClr val="black"/>
                </a:solidFill>
                <a:ea typeface="+mn-ea"/>
                <a:cs typeface="+mn-cs"/>
              </a:rPr>
            </a:b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 people, especially</a:t>
            </a:r>
          </a:p>
          <a:p>
            <a:r>
              <a:rPr lang="en-US" dirty="0" smtClean="0"/>
              <a:t>World population = 7.6 billion</a:t>
            </a:r>
          </a:p>
          <a:p>
            <a:r>
              <a:rPr lang="en-US" dirty="0" smtClean="0"/>
              <a:t>Young pop. = 1.8 billion (approx.) (10-14yrs)</a:t>
            </a:r>
          </a:p>
          <a:p>
            <a:r>
              <a:rPr lang="en-US" dirty="0" smtClean="0"/>
              <a:t>Thailand: 68 million (youth, 18 million)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6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How </a:t>
            </a:r>
            <a:r>
              <a:rPr lang="en-US" sz="3200" dirty="0"/>
              <a:t>is Tertiary Education Changing to Address This?</a:t>
            </a:r>
            <a:br>
              <a:rPr lang="en-US" sz="3200" dirty="0"/>
            </a:b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4461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9600" u="sng" dirty="0" smtClean="0"/>
              <a:t>Stanford University</a:t>
            </a:r>
            <a:endParaRPr lang="en-US" sz="9600" u="sng" dirty="0"/>
          </a:p>
          <a:p>
            <a:r>
              <a:rPr lang="en-US" sz="9600" dirty="0"/>
              <a:t>    “Stanford looks for candidates who will try to make a big difference and is willing to consider applicants who </a:t>
            </a:r>
            <a:r>
              <a:rPr lang="en-US" sz="9600" dirty="0">
                <a:solidFill>
                  <a:srgbClr val="FF0000"/>
                </a:solidFill>
              </a:rPr>
              <a:t>have taken risks, are innovative, and dare to be different/do things differently.”</a:t>
            </a:r>
          </a:p>
          <a:p>
            <a:r>
              <a:rPr lang="en-US" sz="9600" dirty="0" smtClean="0"/>
              <a:t>    </a:t>
            </a:r>
            <a:r>
              <a:rPr lang="en-US" sz="9600" dirty="0">
                <a:solidFill>
                  <a:srgbClr val="FF0000"/>
                </a:solidFill>
              </a:rPr>
              <a:t>Mission</a:t>
            </a:r>
            <a:r>
              <a:rPr lang="en-US" sz="9600" dirty="0"/>
              <a:t>: Recently proposed the idea of a mission not a major: “I’m a biology major” is replaced by “I’m learning human biology to eliminate world hunger.”</a:t>
            </a:r>
          </a:p>
          <a:p>
            <a:r>
              <a:rPr lang="en-US" sz="9600" dirty="0"/>
              <a:t>    </a:t>
            </a:r>
            <a:r>
              <a:rPr lang="en-US" sz="9600" dirty="0">
                <a:solidFill>
                  <a:srgbClr val="FF0000"/>
                </a:solidFill>
              </a:rPr>
              <a:t>Blended learning</a:t>
            </a:r>
            <a:r>
              <a:rPr lang="en-US" sz="9600" dirty="0"/>
              <a:t>: At Stanford’s medical school, 70 percent of formal instruction now takes place online. This shift will become more general as Web-enhanced, blended classes become the norm.</a:t>
            </a:r>
          </a:p>
          <a:p>
            <a:r>
              <a:rPr lang="en-US" sz="9600" dirty="0"/>
              <a:t>    </a:t>
            </a:r>
            <a:r>
              <a:rPr lang="en-US" sz="9600" dirty="0">
                <a:solidFill>
                  <a:srgbClr val="FF0000"/>
                </a:solidFill>
              </a:rPr>
              <a:t>Labs</a:t>
            </a:r>
            <a:r>
              <a:rPr lang="en-US" sz="9600" dirty="0"/>
              <a:t>: Traditional learning is now interspersed with “impact labs” to develop entrepreneurial skills and social awareness</a:t>
            </a:r>
          </a:p>
          <a:p>
            <a:r>
              <a:rPr lang="en-US" sz="9600" dirty="0"/>
              <a:t>    </a:t>
            </a:r>
            <a:r>
              <a:rPr lang="en-US" sz="9600" dirty="0">
                <a:solidFill>
                  <a:srgbClr val="FF0000"/>
                </a:solidFill>
              </a:rPr>
              <a:t>Entrepreneurialism as culture</a:t>
            </a:r>
            <a:r>
              <a:rPr lang="en-US" sz="9600" dirty="0"/>
              <a:t>: Entrepreneurial DNA at the core of its culture. For example </a:t>
            </a:r>
            <a:r>
              <a:rPr lang="en-US" sz="9600" dirty="0" err="1"/>
              <a:t>StartX</a:t>
            </a:r>
            <a:r>
              <a:rPr lang="en-US" sz="9600" dirty="0"/>
              <a:t> is a non-profit business incubator</a:t>
            </a:r>
            <a:endParaRPr lang="th-TH" sz="9600" dirty="0"/>
          </a:p>
        </p:txBody>
      </p:sp>
    </p:spTree>
    <p:extLst>
      <p:ext uri="{BB962C8B-B14F-4D97-AF65-F5344CB8AC3E}">
        <p14:creationId xmlns:p14="http://schemas.microsoft.com/office/powerpoint/2010/main" val="25295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teach these skills?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Teaching by not teaching </a:t>
            </a:r>
            <a:r>
              <a:rPr lang="en-US" dirty="0" smtClean="0">
                <a:sym typeface="Wingdings" pitchFamily="2" charset="2"/>
              </a:rPr>
              <a:t>meaning change teaching methods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Rather, it is about creating different </a:t>
            </a:r>
            <a:r>
              <a:rPr lang="en-US" dirty="0" smtClean="0">
                <a:solidFill>
                  <a:srgbClr val="FF0000"/>
                </a:solidFill>
              </a:rPr>
              <a:t>learning environments</a:t>
            </a:r>
            <a:r>
              <a:rPr lang="en-US" dirty="0" smtClean="0"/>
              <a:t>, in which students can learn by themselves </a:t>
            </a:r>
            <a:r>
              <a:rPr lang="en-US" dirty="0" smtClean="0">
                <a:sym typeface="Wingdings" pitchFamily="2" charset="2"/>
              </a:rPr>
              <a:t>being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autonomous learners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 other words, teach students to express themselves, to discover things themselves</a:t>
            </a:r>
          </a:p>
          <a:p>
            <a:r>
              <a:rPr lang="en-US" dirty="0" smtClean="0"/>
              <a:t>Student-</a:t>
            </a:r>
            <a:r>
              <a:rPr lang="en-US" dirty="0" err="1" smtClean="0"/>
              <a:t>centred</a:t>
            </a:r>
            <a:r>
              <a:rPr lang="en-US" dirty="0" smtClean="0"/>
              <a:t> learning (example: </a:t>
            </a:r>
            <a:r>
              <a:rPr lang="en-US" i="1" dirty="0" smtClean="0"/>
              <a:t>children learning in Australia)</a:t>
            </a:r>
          </a:p>
          <a:p>
            <a:pPr algn="ctr"/>
            <a:r>
              <a:rPr lang="en-US" i="1" dirty="0" smtClean="0"/>
              <a:t>Students search and </a:t>
            </a:r>
            <a:r>
              <a:rPr lang="en-US" i="1" dirty="0" smtClean="0">
                <a:solidFill>
                  <a:srgbClr val="FF0000"/>
                </a:solidFill>
              </a:rPr>
              <a:t>re</a:t>
            </a:r>
            <a:r>
              <a:rPr lang="en-US" i="1" dirty="0" smtClean="0"/>
              <a:t>-search for </a:t>
            </a:r>
            <a:r>
              <a:rPr lang="en-US" i="1" dirty="0" err="1" smtClean="0"/>
              <a:t>themselves</a:t>
            </a:r>
            <a:r>
              <a:rPr lang="en-US" i="1" dirty="0" err="1" smtClean="0">
                <a:sym typeface="Wingdings" pitchFamily="2" charset="2"/>
              </a:rPr>
              <a:t>triggering</a:t>
            </a:r>
            <a:r>
              <a:rPr lang="en-US" i="1" dirty="0" smtClean="0">
                <a:sym typeface="Wingdings" pitchFamily="2" charset="2"/>
              </a:rPr>
              <a:t> their curiosity and therefore </a:t>
            </a:r>
            <a:r>
              <a:rPr lang="en-US" i="1" u="sng" dirty="0" smtClean="0">
                <a:solidFill>
                  <a:srgbClr val="FF0000"/>
                </a:solidFill>
                <a:sym typeface="Wingdings" pitchFamily="2" charset="2"/>
              </a:rPr>
              <a:t>LEARNING</a:t>
            </a:r>
            <a:endParaRPr lang="th-TH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trying to do at WU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WU graduates = internationally competent</a:t>
            </a:r>
          </a:p>
          <a:p>
            <a:r>
              <a:rPr lang="en-US" dirty="0" smtClean="0"/>
              <a:t>Second to none in disciplinary knowledge</a:t>
            </a:r>
          </a:p>
          <a:p>
            <a:r>
              <a:rPr lang="en-US" dirty="0" smtClean="0"/>
              <a:t>Emphasize GENERIC/21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</a:p>
          <a:p>
            <a:r>
              <a:rPr lang="en-US" dirty="0" smtClean="0"/>
              <a:t>English proficiency is emphasized (generic  skill)</a:t>
            </a:r>
          </a:p>
          <a:p>
            <a:r>
              <a:rPr lang="en-US" dirty="0" smtClean="0"/>
              <a:t>Teach other generic skills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32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Economic Forum (</a:t>
            </a:r>
            <a:r>
              <a:rPr lang="en-US" dirty="0" err="1" smtClean="0"/>
              <a:t>WeForum</a:t>
            </a:r>
            <a:r>
              <a:rPr lang="en-US" dirty="0" smtClean="0"/>
              <a:t>), in Davos, Switzerland </a:t>
            </a:r>
            <a:r>
              <a:rPr lang="en-US" dirty="0" smtClean="0">
                <a:sym typeface="Wingdings" pitchFamily="2" charset="2"/>
              </a:rPr>
              <a:t>measuring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international competitiveness</a:t>
            </a:r>
            <a:r>
              <a:rPr lang="en-US" dirty="0" smtClean="0">
                <a:sym typeface="Wingdings" pitchFamily="2" charset="2"/>
              </a:rPr>
              <a:t> of countries (137)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478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1.Switzerland</a:t>
            </a:r>
          </a:p>
          <a:p>
            <a:r>
              <a:rPr lang="en-US" dirty="0" smtClean="0"/>
              <a:t>2.United States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3.Singapore</a:t>
            </a:r>
          </a:p>
          <a:p>
            <a:r>
              <a:rPr lang="en-US" dirty="0" smtClean="0"/>
              <a:t>4. Netherlands</a:t>
            </a:r>
          </a:p>
          <a:p>
            <a:r>
              <a:rPr lang="en-US" dirty="0" smtClean="0"/>
              <a:t>5. Germany</a:t>
            </a:r>
          </a:p>
          <a:p>
            <a:r>
              <a:rPr lang="en-US" dirty="0" smtClean="0"/>
              <a:t>6. Hong Kong SAR</a:t>
            </a:r>
          </a:p>
          <a:p>
            <a:r>
              <a:rPr lang="en-US" dirty="0" smtClean="0"/>
              <a:t>7. Sweden</a:t>
            </a:r>
          </a:p>
          <a:p>
            <a:r>
              <a:rPr lang="en-US" dirty="0" smtClean="0"/>
              <a:t>8. United Kingdom</a:t>
            </a:r>
          </a:p>
          <a:p>
            <a:r>
              <a:rPr lang="en-US" dirty="0" smtClean="0"/>
              <a:t>9.  Japan</a:t>
            </a:r>
          </a:p>
          <a:p>
            <a:r>
              <a:rPr lang="en-US" dirty="0" smtClean="0"/>
              <a:t>10.Finland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93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11 Norway</a:t>
            </a:r>
          </a:p>
          <a:p>
            <a:r>
              <a:rPr lang="en-US" dirty="0" smtClean="0"/>
              <a:t>12 Denmark</a:t>
            </a:r>
          </a:p>
          <a:p>
            <a:r>
              <a:rPr lang="en-US" dirty="0" smtClean="0"/>
              <a:t>13New Zealand</a:t>
            </a:r>
          </a:p>
          <a:p>
            <a:r>
              <a:rPr lang="en-US" dirty="0" smtClean="0"/>
              <a:t>14 Canada</a:t>
            </a:r>
          </a:p>
          <a:p>
            <a:r>
              <a:rPr lang="en-US" dirty="0" smtClean="0"/>
              <a:t>15 Taiwan, China</a:t>
            </a:r>
          </a:p>
          <a:p>
            <a:r>
              <a:rPr lang="en-US" dirty="0" smtClean="0"/>
              <a:t>16 Israel</a:t>
            </a:r>
          </a:p>
          <a:p>
            <a:r>
              <a:rPr lang="en-US" dirty="0" smtClean="0"/>
              <a:t>17 United Arab Emirates</a:t>
            </a:r>
          </a:p>
          <a:p>
            <a:r>
              <a:rPr lang="en-US" dirty="0" smtClean="0"/>
              <a:t>18 Austria</a:t>
            </a:r>
          </a:p>
          <a:p>
            <a:r>
              <a:rPr lang="en-US" dirty="0" smtClean="0"/>
              <a:t>19 Luxembourg</a:t>
            </a:r>
          </a:p>
          <a:p>
            <a:r>
              <a:rPr lang="en-US" dirty="0" smtClean="0"/>
              <a:t>20.Belgium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1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21 Australia</a:t>
            </a:r>
          </a:p>
          <a:p>
            <a:r>
              <a:rPr lang="en-US" dirty="0" smtClean="0"/>
              <a:t>22 France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23 Malaysia</a:t>
            </a:r>
          </a:p>
          <a:p>
            <a:r>
              <a:rPr lang="en-US" dirty="0" smtClean="0"/>
              <a:t>24 Ireland</a:t>
            </a:r>
          </a:p>
          <a:p>
            <a:r>
              <a:rPr lang="en-US" dirty="0" smtClean="0"/>
              <a:t>25 Qatar</a:t>
            </a:r>
          </a:p>
          <a:p>
            <a:r>
              <a:rPr lang="en-US" dirty="0" smtClean="0"/>
              <a:t>5.1 Korea, Rep.</a:t>
            </a:r>
          </a:p>
          <a:p>
            <a:r>
              <a:rPr lang="en-US" dirty="0" smtClean="0"/>
              <a:t>27 China</a:t>
            </a:r>
          </a:p>
          <a:p>
            <a:r>
              <a:rPr lang="en-US" dirty="0" smtClean="0"/>
              <a:t>28 Iceland</a:t>
            </a:r>
          </a:p>
          <a:p>
            <a:r>
              <a:rPr lang="en-US" dirty="0" smtClean="0"/>
              <a:t>29 Estonia</a:t>
            </a:r>
          </a:p>
          <a:p>
            <a:r>
              <a:rPr lang="en-US" dirty="0" smtClean="0"/>
              <a:t>30 Saudi Arabia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346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31 Czech Republic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32 Thailand</a:t>
            </a:r>
          </a:p>
          <a:p>
            <a:r>
              <a:rPr lang="en-US" dirty="0" smtClean="0"/>
              <a:t>33 Chile</a:t>
            </a:r>
          </a:p>
          <a:p>
            <a:r>
              <a:rPr lang="en-US" dirty="0" smtClean="0"/>
              <a:t>34 Spain</a:t>
            </a:r>
          </a:p>
          <a:p>
            <a:r>
              <a:rPr lang="en-US" dirty="0" smtClean="0"/>
              <a:t>35 Azerbaijan</a:t>
            </a:r>
          </a:p>
          <a:p>
            <a:r>
              <a:rPr lang="en-US" dirty="0" smtClean="0"/>
              <a:t>36 Indonesia</a:t>
            </a:r>
          </a:p>
          <a:p>
            <a:r>
              <a:rPr lang="en-US" dirty="0" smtClean="0"/>
              <a:t>37 Malta</a:t>
            </a:r>
          </a:p>
          <a:p>
            <a:r>
              <a:rPr lang="en-US" dirty="0" smtClean="0"/>
              <a:t>38 Russian Federation</a:t>
            </a:r>
          </a:p>
          <a:p>
            <a:r>
              <a:rPr lang="en-US" dirty="0" smtClean="0"/>
              <a:t>39 Poland</a:t>
            </a:r>
          </a:p>
          <a:p>
            <a:r>
              <a:rPr lang="en-US" dirty="0" smtClean="0"/>
              <a:t>40 India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200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1400"/>
            <a:ext cx="8964488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9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and Future Work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Your future is shaped by FUTURE WORK</a:t>
            </a:r>
            <a:endParaRPr lang="th-TH" dirty="0">
              <a:solidFill>
                <a:prstClr val="black"/>
              </a:solidFill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www.figur8.net/2017/06/17/future-work-universities-21st-century/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961</Words>
  <Application>Microsoft Office PowerPoint</Application>
  <PresentationFormat>On-screen Show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 Who are facing the 21st Century?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Future and Future Work</vt:lpstr>
      <vt:lpstr>PowerPoint Presentation</vt:lpstr>
      <vt:lpstr>PowerPoint Presentation</vt:lpstr>
      <vt:lpstr>Jobs unlikely to be taken by computer</vt:lpstr>
      <vt:lpstr>PowerPoint Presentation</vt:lpstr>
      <vt:lpstr> Future Work Qualities Our Children Will Need </vt:lpstr>
      <vt:lpstr>  Future Work: The Changing Role of University  </vt:lpstr>
      <vt:lpstr>PowerPoint Presentation</vt:lpstr>
      <vt:lpstr>PowerPoint Presentation</vt:lpstr>
      <vt:lpstr>PowerPoint Presentation</vt:lpstr>
      <vt:lpstr>PowerPoint Presentation</vt:lpstr>
      <vt:lpstr> How is Tertiary Education Changing to Address This? </vt:lpstr>
      <vt:lpstr>How do we teach these skills?</vt:lpstr>
      <vt:lpstr>What we are trying to do at WU</vt:lpstr>
    </vt:vector>
  </TitlesOfParts>
  <Company>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Walailak University</dc:creator>
  <cp:lastModifiedBy>Admin</cp:lastModifiedBy>
  <cp:revision>86</cp:revision>
  <cp:lastPrinted>2019-01-12T04:50:40Z</cp:lastPrinted>
  <dcterms:created xsi:type="dcterms:W3CDTF">2018-07-01T16:17:39Z</dcterms:created>
  <dcterms:modified xsi:type="dcterms:W3CDTF">2019-02-27T02:39:59Z</dcterms:modified>
</cp:coreProperties>
</file>