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7" r:id="rId1"/>
    <p:sldMasterId id="2147483648" r:id="rId2"/>
  </p:sldMasterIdLst>
  <p:notesMasterIdLst>
    <p:notesMasterId r:id="rId23"/>
  </p:notesMasterIdLst>
  <p:handoutMasterIdLst>
    <p:handoutMasterId r:id="rId24"/>
  </p:handoutMasterIdLst>
  <p:sldIdLst>
    <p:sldId id="284" r:id="rId3"/>
    <p:sldId id="268" r:id="rId4"/>
    <p:sldId id="257" r:id="rId5"/>
    <p:sldId id="272" r:id="rId6"/>
    <p:sldId id="286" r:id="rId7"/>
    <p:sldId id="259" r:id="rId8"/>
    <p:sldId id="287" r:id="rId9"/>
    <p:sldId id="276" r:id="rId10"/>
    <p:sldId id="288" r:id="rId11"/>
    <p:sldId id="289" r:id="rId12"/>
    <p:sldId id="290" r:id="rId13"/>
    <p:sldId id="291" r:id="rId14"/>
    <p:sldId id="292" r:id="rId15"/>
    <p:sldId id="293" r:id="rId16"/>
    <p:sldId id="294" r:id="rId17"/>
    <p:sldId id="295" r:id="rId18"/>
    <p:sldId id="296" r:id="rId19"/>
    <p:sldId id="297" r:id="rId20"/>
    <p:sldId id="298" r:id="rId21"/>
    <p:sldId id="285" r:id="rId22"/>
  </p:sldIdLst>
  <p:sldSz cx="12192000" cy="6858000"/>
  <p:notesSz cx="6797675" cy="9926638"/>
  <p:embeddedFontLst>
    <p:embeddedFont>
      <p:font typeface="Open Sans Semibold" charset="0"/>
      <p:bold r:id="rId25"/>
      <p:boldItalic r:id="rId26"/>
    </p:embeddedFont>
    <p:embeddedFont>
      <p:font typeface="Open Sans" charset="0"/>
      <p:regular r:id="rId27"/>
      <p:bold r:id="rId28"/>
      <p:italic r:id="rId29"/>
      <p:boldItalic r:id="rId30"/>
    </p:embeddedFont>
    <p:embeddedFont>
      <p:font typeface="Gill Sans MT" pitchFamily="34" charset="0"/>
      <p:regular r:id="rId31"/>
      <p:bold r:id="rId32"/>
      <p:italic r:id="rId33"/>
      <p:boldItalic r:id="rId34"/>
    </p:embeddedFont>
    <p:embeddedFont>
      <p:font typeface="Calibri"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p:scale>
          <a:sx n="40" d="100"/>
          <a:sy n="40" d="100"/>
        </p:scale>
        <p:origin x="-1668" y="-1860"/>
      </p:cViewPr>
      <p:guideLst>
        <p:guide orient="horz" pos="2160"/>
        <p:guide pos="3840"/>
      </p:guideLst>
    </p:cSldViewPr>
  </p:slideViewPr>
  <p:notesTextViewPr>
    <p:cViewPr>
      <p:scale>
        <a:sx n="1" d="1"/>
        <a:sy n="1" d="1"/>
      </p:scale>
      <p:origin x="0" y="0"/>
    </p:cViewPr>
  </p:notesTextViewPr>
  <p:notesViewPr>
    <p:cSldViewPr snapToGrid="0">
      <p:cViewPr varScale="1">
        <p:scale>
          <a:sx n="58" d="100"/>
          <a:sy n="58" d="100"/>
        </p:scale>
        <p:origin x="1614"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30EDDE-B1DC-4887-9347-D4B67A38A2B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5543A47E-6C02-44D3-B0AC-56AC71DF2D19}">
      <dgm:prSet phldrT="[Text]"/>
      <dgm:spPr>
        <a:solidFill>
          <a:schemeClr val="accent4"/>
        </a:solidFill>
      </dgm:spPr>
      <dgm:t>
        <a:bodyPr/>
        <a:lstStyle/>
        <a:p>
          <a:r>
            <a:rPr lang="en-GB" dirty="0" smtClean="0">
              <a:latin typeface="Gill Sans MT" pitchFamily="34" charset="0"/>
            </a:rPr>
            <a:t>Culture of academic integrity</a:t>
          </a:r>
          <a:endParaRPr lang="en-GB" dirty="0">
            <a:latin typeface="Gill Sans MT" pitchFamily="34" charset="0"/>
          </a:endParaRPr>
        </a:p>
      </dgm:t>
    </dgm:pt>
    <dgm:pt modelId="{F8FE1EFA-C9EF-453A-A94A-82E77B53666B}" type="parTrans" cxnId="{8AECD52F-7225-4158-B0A2-3F6024F1704E}">
      <dgm:prSet/>
      <dgm:spPr/>
      <dgm:t>
        <a:bodyPr/>
        <a:lstStyle/>
        <a:p>
          <a:endParaRPr lang="en-GB"/>
        </a:p>
      </dgm:t>
    </dgm:pt>
    <dgm:pt modelId="{A069B1A1-ED4A-436E-ACC0-50AED3FDF4B0}" type="sibTrans" cxnId="{8AECD52F-7225-4158-B0A2-3F6024F1704E}">
      <dgm:prSet/>
      <dgm:spPr/>
      <dgm:t>
        <a:bodyPr/>
        <a:lstStyle/>
        <a:p>
          <a:endParaRPr lang="en-GB"/>
        </a:p>
      </dgm:t>
    </dgm:pt>
    <dgm:pt modelId="{2766C9CA-C7B3-43CF-9841-814AD62448B4}">
      <dgm:prSet phldrT="[Text]" custT="1"/>
      <dgm:spPr>
        <a:solidFill>
          <a:schemeClr val="accent1">
            <a:lumMod val="75000"/>
          </a:schemeClr>
        </a:solidFill>
      </dgm:spPr>
      <dgm:t>
        <a:bodyPr/>
        <a:lstStyle/>
        <a:p>
          <a:r>
            <a:rPr lang="en-GB" sz="1800" dirty="0" smtClean="0">
              <a:latin typeface="Gill Sans MT" pitchFamily="34" charset="0"/>
            </a:rPr>
            <a:t>Policy</a:t>
          </a:r>
          <a:endParaRPr lang="en-GB" sz="1800" dirty="0">
            <a:latin typeface="Gill Sans MT" pitchFamily="34" charset="0"/>
          </a:endParaRPr>
        </a:p>
      </dgm:t>
    </dgm:pt>
    <dgm:pt modelId="{B3AB93A9-396C-4B58-8DB7-E93AE62D18AE}" type="parTrans" cxnId="{B9EA98D7-22BA-4EC5-AFCC-0D5ADD585708}">
      <dgm:prSet/>
      <dgm:spPr/>
      <dgm:t>
        <a:bodyPr/>
        <a:lstStyle/>
        <a:p>
          <a:endParaRPr lang="en-GB"/>
        </a:p>
      </dgm:t>
    </dgm:pt>
    <dgm:pt modelId="{0D568145-606E-4AE5-A8E0-2D131D38FE95}" type="sibTrans" cxnId="{B9EA98D7-22BA-4EC5-AFCC-0D5ADD585708}">
      <dgm:prSet/>
      <dgm:spPr/>
      <dgm:t>
        <a:bodyPr/>
        <a:lstStyle/>
        <a:p>
          <a:endParaRPr lang="en-GB" dirty="0"/>
        </a:p>
      </dgm:t>
    </dgm:pt>
    <dgm:pt modelId="{FD68A356-8504-4668-9682-0283D2E3DCC8}">
      <dgm:prSet phldrT="[Text]" custT="1"/>
      <dgm:spPr>
        <a:solidFill>
          <a:schemeClr val="accent1">
            <a:lumMod val="75000"/>
          </a:schemeClr>
        </a:solidFill>
      </dgm:spPr>
      <dgm:t>
        <a:bodyPr/>
        <a:lstStyle/>
        <a:p>
          <a:r>
            <a:rPr lang="en-GB" sz="1800" dirty="0" smtClean="0">
              <a:latin typeface="Gill Sans MT" pitchFamily="34" charset="0"/>
            </a:rPr>
            <a:t>Teaching and learning strategies</a:t>
          </a:r>
          <a:endParaRPr lang="en-GB" sz="1800" dirty="0">
            <a:latin typeface="Gill Sans MT" pitchFamily="34" charset="0"/>
          </a:endParaRPr>
        </a:p>
      </dgm:t>
    </dgm:pt>
    <dgm:pt modelId="{D2BDE713-DF92-499F-BCFF-0517F61DE6FA}" type="parTrans" cxnId="{33A136DD-E453-473C-8B8B-49599A201E18}">
      <dgm:prSet/>
      <dgm:spPr/>
      <dgm:t>
        <a:bodyPr/>
        <a:lstStyle/>
        <a:p>
          <a:endParaRPr lang="en-GB"/>
        </a:p>
      </dgm:t>
    </dgm:pt>
    <dgm:pt modelId="{2EA76104-00B4-4F68-BC60-57C787CA56EC}" type="sibTrans" cxnId="{33A136DD-E453-473C-8B8B-49599A201E18}">
      <dgm:prSet/>
      <dgm:spPr/>
      <dgm:t>
        <a:bodyPr/>
        <a:lstStyle/>
        <a:p>
          <a:endParaRPr lang="en-GB" dirty="0"/>
        </a:p>
      </dgm:t>
    </dgm:pt>
    <dgm:pt modelId="{A1B5E7AE-61E5-4B4C-8A70-2FB3306ECBB5}">
      <dgm:prSet phldrT="[Text]" custT="1"/>
      <dgm:spPr>
        <a:solidFill>
          <a:schemeClr val="accent1">
            <a:lumMod val="75000"/>
          </a:schemeClr>
        </a:solidFill>
      </dgm:spPr>
      <dgm:t>
        <a:bodyPr/>
        <a:lstStyle/>
        <a:p>
          <a:r>
            <a:rPr lang="en-GB" sz="1800" dirty="0" smtClean="0">
              <a:latin typeface="Gill Sans MT" pitchFamily="34" charset="0"/>
            </a:rPr>
            <a:t>Review of policies and process</a:t>
          </a:r>
          <a:endParaRPr lang="en-GB" sz="1800" dirty="0">
            <a:latin typeface="Gill Sans MT" pitchFamily="34" charset="0"/>
          </a:endParaRPr>
        </a:p>
      </dgm:t>
    </dgm:pt>
    <dgm:pt modelId="{4F62F397-E103-496B-B81C-EDC370153A39}" type="parTrans" cxnId="{5E0ED580-3A12-4F7C-97A2-AA1FDD3C82CD}">
      <dgm:prSet/>
      <dgm:spPr/>
      <dgm:t>
        <a:bodyPr/>
        <a:lstStyle/>
        <a:p>
          <a:endParaRPr lang="en-GB"/>
        </a:p>
      </dgm:t>
    </dgm:pt>
    <dgm:pt modelId="{589E3454-C8A4-4FF2-8A30-F5ABC12AA1D8}" type="sibTrans" cxnId="{5E0ED580-3A12-4F7C-97A2-AA1FDD3C82CD}">
      <dgm:prSet/>
      <dgm:spPr/>
      <dgm:t>
        <a:bodyPr/>
        <a:lstStyle/>
        <a:p>
          <a:endParaRPr lang="en-GB" dirty="0"/>
        </a:p>
      </dgm:t>
    </dgm:pt>
    <dgm:pt modelId="{8CA212DC-DD3F-4C25-8204-6BAA9CC7B076}">
      <dgm:prSet phldrT="[Text]" custT="1"/>
      <dgm:spPr>
        <a:solidFill>
          <a:schemeClr val="accent1">
            <a:lumMod val="75000"/>
          </a:schemeClr>
        </a:solidFill>
      </dgm:spPr>
      <dgm:t>
        <a:bodyPr/>
        <a:lstStyle/>
        <a:p>
          <a:r>
            <a:rPr lang="en-GB" sz="1800" dirty="0" smtClean="0">
              <a:latin typeface="Gill Sans MT" pitchFamily="34" charset="0"/>
            </a:rPr>
            <a:t>Academic integrity decisions</a:t>
          </a:r>
          <a:endParaRPr lang="en-GB" sz="1800" dirty="0">
            <a:latin typeface="Gill Sans MT" pitchFamily="34" charset="0"/>
          </a:endParaRPr>
        </a:p>
      </dgm:t>
    </dgm:pt>
    <dgm:pt modelId="{4D3363F0-26C9-430C-8A38-697B1DF70F1D}" type="parTrans" cxnId="{58022347-FA2A-49C9-BCA7-4F5160483EC2}">
      <dgm:prSet/>
      <dgm:spPr/>
      <dgm:t>
        <a:bodyPr/>
        <a:lstStyle/>
        <a:p>
          <a:endParaRPr lang="en-GB"/>
        </a:p>
      </dgm:t>
    </dgm:pt>
    <dgm:pt modelId="{1DC737B9-D084-4047-8988-160F6DB37621}" type="sibTrans" cxnId="{58022347-FA2A-49C9-BCA7-4F5160483EC2}">
      <dgm:prSet/>
      <dgm:spPr/>
      <dgm:t>
        <a:bodyPr/>
        <a:lstStyle/>
        <a:p>
          <a:endParaRPr lang="en-GB" dirty="0"/>
        </a:p>
      </dgm:t>
    </dgm:pt>
    <dgm:pt modelId="{9C0945B9-C954-4E12-B62A-1E87206AB3D5}" type="pres">
      <dgm:prSet presAssocID="{8F30EDDE-B1DC-4887-9347-D4B67A38A2B3}" presName="Name0" presStyleCnt="0">
        <dgm:presLayoutVars>
          <dgm:chMax val="1"/>
          <dgm:dir/>
          <dgm:animLvl val="ctr"/>
          <dgm:resizeHandles val="exact"/>
        </dgm:presLayoutVars>
      </dgm:prSet>
      <dgm:spPr/>
      <dgm:t>
        <a:bodyPr/>
        <a:lstStyle/>
        <a:p>
          <a:endParaRPr lang="en-GB"/>
        </a:p>
      </dgm:t>
    </dgm:pt>
    <dgm:pt modelId="{4432B19F-2FD7-4B7C-A8B9-A1C2C6842C45}" type="pres">
      <dgm:prSet presAssocID="{5543A47E-6C02-44D3-B0AC-56AC71DF2D19}" presName="centerShape" presStyleLbl="node0" presStyleIdx="0" presStyleCnt="1"/>
      <dgm:spPr/>
      <dgm:t>
        <a:bodyPr/>
        <a:lstStyle/>
        <a:p>
          <a:endParaRPr lang="en-GB"/>
        </a:p>
      </dgm:t>
    </dgm:pt>
    <dgm:pt modelId="{98070079-C19E-4DAC-8619-F8DDB5C597EE}" type="pres">
      <dgm:prSet presAssocID="{2766C9CA-C7B3-43CF-9841-814AD62448B4}" presName="node" presStyleLbl="node1" presStyleIdx="0" presStyleCnt="4" custScaleX="154475" custScaleY="96649">
        <dgm:presLayoutVars>
          <dgm:bulletEnabled val="1"/>
        </dgm:presLayoutVars>
      </dgm:prSet>
      <dgm:spPr/>
      <dgm:t>
        <a:bodyPr/>
        <a:lstStyle/>
        <a:p>
          <a:endParaRPr lang="en-GB"/>
        </a:p>
      </dgm:t>
    </dgm:pt>
    <dgm:pt modelId="{7B1605BA-4D74-4CAE-AC70-F21610A5DC59}" type="pres">
      <dgm:prSet presAssocID="{2766C9CA-C7B3-43CF-9841-814AD62448B4}" presName="dummy" presStyleCnt="0"/>
      <dgm:spPr/>
    </dgm:pt>
    <dgm:pt modelId="{013EC4BE-B1BF-4571-87CA-04266F347EFF}" type="pres">
      <dgm:prSet presAssocID="{0D568145-606E-4AE5-A8E0-2D131D38FE95}" presName="sibTrans" presStyleLbl="sibTrans2D1" presStyleIdx="0" presStyleCnt="4"/>
      <dgm:spPr/>
      <dgm:t>
        <a:bodyPr/>
        <a:lstStyle/>
        <a:p>
          <a:endParaRPr lang="en-GB"/>
        </a:p>
      </dgm:t>
    </dgm:pt>
    <dgm:pt modelId="{7FE892B1-D310-4549-ACD5-DBC83B3AACFD}" type="pres">
      <dgm:prSet presAssocID="{FD68A356-8504-4668-9682-0283D2E3DCC8}" presName="node" presStyleLbl="node1" presStyleIdx="1" presStyleCnt="4" custScaleX="161196" custScaleY="140222" custRadScaleRad="112857">
        <dgm:presLayoutVars>
          <dgm:bulletEnabled val="1"/>
        </dgm:presLayoutVars>
      </dgm:prSet>
      <dgm:spPr/>
      <dgm:t>
        <a:bodyPr/>
        <a:lstStyle/>
        <a:p>
          <a:endParaRPr lang="en-GB"/>
        </a:p>
      </dgm:t>
    </dgm:pt>
    <dgm:pt modelId="{7A9D7335-CD4E-4DCF-B99B-33EBA50A59A0}" type="pres">
      <dgm:prSet presAssocID="{FD68A356-8504-4668-9682-0283D2E3DCC8}" presName="dummy" presStyleCnt="0"/>
      <dgm:spPr/>
    </dgm:pt>
    <dgm:pt modelId="{CBD23AC7-5C9F-4D23-95E5-33E1483A19B5}" type="pres">
      <dgm:prSet presAssocID="{2EA76104-00B4-4F68-BC60-57C787CA56EC}" presName="sibTrans" presStyleLbl="sibTrans2D1" presStyleIdx="1" presStyleCnt="4"/>
      <dgm:spPr/>
      <dgm:t>
        <a:bodyPr/>
        <a:lstStyle/>
        <a:p>
          <a:endParaRPr lang="en-GB"/>
        </a:p>
      </dgm:t>
    </dgm:pt>
    <dgm:pt modelId="{E8FAF764-3A18-4605-B967-5FE67C21B641}" type="pres">
      <dgm:prSet presAssocID="{A1B5E7AE-61E5-4B4C-8A70-2FB3306ECBB5}" presName="node" presStyleLbl="node1" presStyleIdx="2" presStyleCnt="4" custScaleX="154543">
        <dgm:presLayoutVars>
          <dgm:bulletEnabled val="1"/>
        </dgm:presLayoutVars>
      </dgm:prSet>
      <dgm:spPr/>
      <dgm:t>
        <a:bodyPr/>
        <a:lstStyle/>
        <a:p>
          <a:endParaRPr lang="en-GB"/>
        </a:p>
      </dgm:t>
    </dgm:pt>
    <dgm:pt modelId="{186D9454-774B-4915-A8FA-3AC5EB27452A}" type="pres">
      <dgm:prSet presAssocID="{A1B5E7AE-61E5-4B4C-8A70-2FB3306ECBB5}" presName="dummy" presStyleCnt="0"/>
      <dgm:spPr/>
    </dgm:pt>
    <dgm:pt modelId="{F3F896F9-13B1-441A-B67A-C1E0A6B93452}" type="pres">
      <dgm:prSet presAssocID="{589E3454-C8A4-4FF2-8A30-F5ABC12AA1D8}" presName="sibTrans" presStyleLbl="sibTrans2D1" presStyleIdx="2" presStyleCnt="4"/>
      <dgm:spPr/>
      <dgm:t>
        <a:bodyPr/>
        <a:lstStyle/>
        <a:p>
          <a:endParaRPr lang="en-GB"/>
        </a:p>
      </dgm:t>
    </dgm:pt>
    <dgm:pt modelId="{90F057DC-C12C-4DED-8F9D-4EE89259C6C1}" type="pres">
      <dgm:prSet presAssocID="{8CA212DC-DD3F-4C25-8204-6BAA9CC7B076}" presName="node" presStyleLbl="node1" presStyleIdx="3" presStyleCnt="4" custScaleX="162097" custScaleY="137589" custRadScaleRad="117933" custRadScaleInc="20609">
        <dgm:presLayoutVars>
          <dgm:bulletEnabled val="1"/>
        </dgm:presLayoutVars>
      </dgm:prSet>
      <dgm:spPr/>
      <dgm:t>
        <a:bodyPr/>
        <a:lstStyle/>
        <a:p>
          <a:endParaRPr lang="en-GB"/>
        </a:p>
      </dgm:t>
    </dgm:pt>
    <dgm:pt modelId="{7D4A1B38-DD0E-4088-A1AE-19A88944AE29}" type="pres">
      <dgm:prSet presAssocID="{8CA212DC-DD3F-4C25-8204-6BAA9CC7B076}" presName="dummy" presStyleCnt="0"/>
      <dgm:spPr/>
    </dgm:pt>
    <dgm:pt modelId="{D1F6587F-D4BC-4A33-87E8-8EADFCB11F6A}" type="pres">
      <dgm:prSet presAssocID="{1DC737B9-D084-4047-8988-160F6DB37621}" presName="sibTrans" presStyleLbl="sibTrans2D1" presStyleIdx="3" presStyleCnt="4"/>
      <dgm:spPr/>
      <dgm:t>
        <a:bodyPr/>
        <a:lstStyle/>
        <a:p>
          <a:endParaRPr lang="en-GB"/>
        </a:p>
      </dgm:t>
    </dgm:pt>
  </dgm:ptLst>
  <dgm:cxnLst>
    <dgm:cxn modelId="{33A136DD-E453-473C-8B8B-49599A201E18}" srcId="{5543A47E-6C02-44D3-B0AC-56AC71DF2D19}" destId="{FD68A356-8504-4668-9682-0283D2E3DCC8}" srcOrd="1" destOrd="0" parTransId="{D2BDE713-DF92-499F-BCFF-0517F61DE6FA}" sibTransId="{2EA76104-00B4-4F68-BC60-57C787CA56EC}"/>
    <dgm:cxn modelId="{4642D926-4F4D-4756-A42B-6F006840FFC5}" type="presOf" srcId="{5543A47E-6C02-44D3-B0AC-56AC71DF2D19}" destId="{4432B19F-2FD7-4B7C-A8B9-A1C2C6842C45}" srcOrd="0" destOrd="0" presId="urn:microsoft.com/office/officeart/2005/8/layout/radial6"/>
    <dgm:cxn modelId="{01BD326E-5D75-4005-A1FB-5C92B014B744}" type="presOf" srcId="{0D568145-606E-4AE5-A8E0-2D131D38FE95}" destId="{013EC4BE-B1BF-4571-87CA-04266F347EFF}" srcOrd="0" destOrd="0" presId="urn:microsoft.com/office/officeart/2005/8/layout/radial6"/>
    <dgm:cxn modelId="{B9EA98D7-22BA-4EC5-AFCC-0D5ADD585708}" srcId="{5543A47E-6C02-44D3-B0AC-56AC71DF2D19}" destId="{2766C9CA-C7B3-43CF-9841-814AD62448B4}" srcOrd="0" destOrd="0" parTransId="{B3AB93A9-396C-4B58-8DB7-E93AE62D18AE}" sibTransId="{0D568145-606E-4AE5-A8E0-2D131D38FE95}"/>
    <dgm:cxn modelId="{59FD9838-725A-49A8-A5BD-4E73AB4908AB}" type="presOf" srcId="{2EA76104-00B4-4F68-BC60-57C787CA56EC}" destId="{CBD23AC7-5C9F-4D23-95E5-33E1483A19B5}" srcOrd="0" destOrd="0" presId="urn:microsoft.com/office/officeart/2005/8/layout/radial6"/>
    <dgm:cxn modelId="{5F15DF6B-0633-4CC8-B41A-398B9A9A97B3}" type="presOf" srcId="{589E3454-C8A4-4FF2-8A30-F5ABC12AA1D8}" destId="{F3F896F9-13B1-441A-B67A-C1E0A6B93452}" srcOrd="0" destOrd="0" presId="urn:microsoft.com/office/officeart/2005/8/layout/radial6"/>
    <dgm:cxn modelId="{58022347-FA2A-49C9-BCA7-4F5160483EC2}" srcId="{5543A47E-6C02-44D3-B0AC-56AC71DF2D19}" destId="{8CA212DC-DD3F-4C25-8204-6BAA9CC7B076}" srcOrd="3" destOrd="0" parTransId="{4D3363F0-26C9-430C-8A38-697B1DF70F1D}" sibTransId="{1DC737B9-D084-4047-8988-160F6DB37621}"/>
    <dgm:cxn modelId="{8AECD52F-7225-4158-B0A2-3F6024F1704E}" srcId="{8F30EDDE-B1DC-4887-9347-D4B67A38A2B3}" destId="{5543A47E-6C02-44D3-B0AC-56AC71DF2D19}" srcOrd="0" destOrd="0" parTransId="{F8FE1EFA-C9EF-453A-A94A-82E77B53666B}" sibTransId="{A069B1A1-ED4A-436E-ACC0-50AED3FDF4B0}"/>
    <dgm:cxn modelId="{3B4CA7B8-E8D3-4788-B9B2-F7E938D44C37}" type="presOf" srcId="{1DC737B9-D084-4047-8988-160F6DB37621}" destId="{D1F6587F-D4BC-4A33-87E8-8EADFCB11F6A}" srcOrd="0" destOrd="0" presId="urn:microsoft.com/office/officeart/2005/8/layout/radial6"/>
    <dgm:cxn modelId="{F38420F9-BEAD-4C93-B807-7CDBCA8A1626}" type="presOf" srcId="{8CA212DC-DD3F-4C25-8204-6BAA9CC7B076}" destId="{90F057DC-C12C-4DED-8F9D-4EE89259C6C1}" srcOrd="0" destOrd="0" presId="urn:microsoft.com/office/officeart/2005/8/layout/radial6"/>
    <dgm:cxn modelId="{5BFBBC2E-C10C-48D7-8D54-DEAA9DE73210}" type="presOf" srcId="{FD68A356-8504-4668-9682-0283D2E3DCC8}" destId="{7FE892B1-D310-4549-ACD5-DBC83B3AACFD}" srcOrd="0" destOrd="0" presId="urn:microsoft.com/office/officeart/2005/8/layout/radial6"/>
    <dgm:cxn modelId="{ADC92057-16EC-4CEC-AF57-88FB3B696D3B}" type="presOf" srcId="{8F30EDDE-B1DC-4887-9347-D4B67A38A2B3}" destId="{9C0945B9-C954-4E12-B62A-1E87206AB3D5}" srcOrd="0" destOrd="0" presId="urn:microsoft.com/office/officeart/2005/8/layout/radial6"/>
    <dgm:cxn modelId="{6878A1B0-3E77-436B-B8C6-EED8A404B0FE}" type="presOf" srcId="{2766C9CA-C7B3-43CF-9841-814AD62448B4}" destId="{98070079-C19E-4DAC-8619-F8DDB5C597EE}" srcOrd="0" destOrd="0" presId="urn:microsoft.com/office/officeart/2005/8/layout/radial6"/>
    <dgm:cxn modelId="{5E0ED580-3A12-4F7C-97A2-AA1FDD3C82CD}" srcId="{5543A47E-6C02-44D3-B0AC-56AC71DF2D19}" destId="{A1B5E7AE-61E5-4B4C-8A70-2FB3306ECBB5}" srcOrd="2" destOrd="0" parTransId="{4F62F397-E103-496B-B81C-EDC370153A39}" sibTransId="{589E3454-C8A4-4FF2-8A30-F5ABC12AA1D8}"/>
    <dgm:cxn modelId="{A6962251-BCF1-4451-93E4-E2A28A7FC2B7}" type="presOf" srcId="{A1B5E7AE-61E5-4B4C-8A70-2FB3306ECBB5}" destId="{E8FAF764-3A18-4605-B967-5FE67C21B641}" srcOrd="0" destOrd="0" presId="urn:microsoft.com/office/officeart/2005/8/layout/radial6"/>
    <dgm:cxn modelId="{FD8B1E6E-6D78-4142-BAF3-DD8A86128432}" type="presParOf" srcId="{9C0945B9-C954-4E12-B62A-1E87206AB3D5}" destId="{4432B19F-2FD7-4B7C-A8B9-A1C2C6842C45}" srcOrd="0" destOrd="0" presId="urn:microsoft.com/office/officeart/2005/8/layout/radial6"/>
    <dgm:cxn modelId="{EDEC29EB-3EE3-4DE8-A564-EADD7A285985}" type="presParOf" srcId="{9C0945B9-C954-4E12-B62A-1E87206AB3D5}" destId="{98070079-C19E-4DAC-8619-F8DDB5C597EE}" srcOrd="1" destOrd="0" presId="urn:microsoft.com/office/officeart/2005/8/layout/radial6"/>
    <dgm:cxn modelId="{3669668C-B266-478C-B076-7B86BD521C49}" type="presParOf" srcId="{9C0945B9-C954-4E12-B62A-1E87206AB3D5}" destId="{7B1605BA-4D74-4CAE-AC70-F21610A5DC59}" srcOrd="2" destOrd="0" presId="urn:microsoft.com/office/officeart/2005/8/layout/radial6"/>
    <dgm:cxn modelId="{91454E39-EC86-4571-86A7-9557F7AF6892}" type="presParOf" srcId="{9C0945B9-C954-4E12-B62A-1E87206AB3D5}" destId="{013EC4BE-B1BF-4571-87CA-04266F347EFF}" srcOrd="3" destOrd="0" presId="urn:microsoft.com/office/officeart/2005/8/layout/radial6"/>
    <dgm:cxn modelId="{8159D784-A0AB-410F-B02C-7038FEA8E85D}" type="presParOf" srcId="{9C0945B9-C954-4E12-B62A-1E87206AB3D5}" destId="{7FE892B1-D310-4549-ACD5-DBC83B3AACFD}" srcOrd="4" destOrd="0" presId="urn:microsoft.com/office/officeart/2005/8/layout/radial6"/>
    <dgm:cxn modelId="{99EE9279-DB60-4D40-A15C-0C5E4A57B144}" type="presParOf" srcId="{9C0945B9-C954-4E12-B62A-1E87206AB3D5}" destId="{7A9D7335-CD4E-4DCF-B99B-33EBA50A59A0}" srcOrd="5" destOrd="0" presId="urn:microsoft.com/office/officeart/2005/8/layout/radial6"/>
    <dgm:cxn modelId="{732CD3CC-9E5E-4221-B9D9-31375047D11C}" type="presParOf" srcId="{9C0945B9-C954-4E12-B62A-1E87206AB3D5}" destId="{CBD23AC7-5C9F-4D23-95E5-33E1483A19B5}" srcOrd="6" destOrd="0" presId="urn:microsoft.com/office/officeart/2005/8/layout/radial6"/>
    <dgm:cxn modelId="{56F58FA4-514F-415A-BBBB-7FF784BC7092}" type="presParOf" srcId="{9C0945B9-C954-4E12-B62A-1E87206AB3D5}" destId="{E8FAF764-3A18-4605-B967-5FE67C21B641}" srcOrd="7" destOrd="0" presId="urn:microsoft.com/office/officeart/2005/8/layout/radial6"/>
    <dgm:cxn modelId="{B2D75992-4071-46AF-9827-7C98D50E5071}" type="presParOf" srcId="{9C0945B9-C954-4E12-B62A-1E87206AB3D5}" destId="{186D9454-774B-4915-A8FA-3AC5EB27452A}" srcOrd="8" destOrd="0" presId="urn:microsoft.com/office/officeart/2005/8/layout/radial6"/>
    <dgm:cxn modelId="{87C3FBFE-5E6E-45A9-8718-54B105865D1A}" type="presParOf" srcId="{9C0945B9-C954-4E12-B62A-1E87206AB3D5}" destId="{F3F896F9-13B1-441A-B67A-C1E0A6B93452}" srcOrd="9" destOrd="0" presId="urn:microsoft.com/office/officeart/2005/8/layout/radial6"/>
    <dgm:cxn modelId="{B026767F-A4F1-4D74-A27C-7E0C3C42404D}" type="presParOf" srcId="{9C0945B9-C954-4E12-B62A-1E87206AB3D5}" destId="{90F057DC-C12C-4DED-8F9D-4EE89259C6C1}" srcOrd="10" destOrd="0" presId="urn:microsoft.com/office/officeart/2005/8/layout/radial6"/>
    <dgm:cxn modelId="{63496298-ADEE-4279-AD99-411D24211FF4}" type="presParOf" srcId="{9C0945B9-C954-4E12-B62A-1E87206AB3D5}" destId="{7D4A1B38-DD0E-4088-A1AE-19A88944AE29}" srcOrd="11" destOrd="0" presId="urn:microsoft.com/office/officeart/2005/8/layout/radial6"/>
    <dgm:cxn modelId="{BE088C1A-697C-4C00-9183-64BF733A35DE}" type="presParOf" srcId="{9C0945B9-C954-4E12-B62A-1E87206AB3D5}" destId="{D1F6587F-D4BC-4A33-87E8-8EADFCB11F6A}"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F6587F-D4BC-4A33-87E8-8EADFCB11F6A}">
      <dsp:nvSpPr>
        <dsp:cNvPr id="0" name=""/>
        <dsp:cNvSpPr/>
      </dsp:nvSpPr>
      <dsp:spPr>
        <a:xfrm>
          <a:off x="1427362" y="505711"/>
          <a:ext cx="3636168" cy="3636168"/>
        </a:xfrm>
        <a:prstGeom prst="blockArc">
          <a:avLst>
            <a:gd name="adj1" fmla="val 11182125"/>
            <a:gd name="adj2" fmla="val 1681744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F896F9-13B1-441A-B67A-C1E0A6B93452}">
      <dsp:nvSpPr>
        <dsp:cNvPr id="0" name=""/>
        <dsp:cNvSpPr/>
      </dsp:nvSpPr>
      <dsp:spPr>
        <a:xfrm>
          <a:off x="1419844" y="564228"/>
          <a:ext cx="3636168" cy="3636168"/>
        </a:xfrm>
        <a:prstGeom prst="blockArc">
          <a:avLst>
            <a:gd name="adj1" fmla="val 4767765"/>
            <a:gd name="adj2" fmla="val 11296334"/>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D23AC7-5C9F-4D23-95E5-33E1483A19B5}">
      <dsp:nvSpPr>
        <dsp:cNvPr id="0" name=""/>
        <dsp:cNvSpPr/>
      </dsp:nvSpPr>
      <dsp:spPr>
        <a:xfrm>
          <a:off x="1973014" y="549026"/>
          <a:ext cx="3636168" cy="3636168"/>
        </a:xfrm>
        <a:prstGeom prst="blockArc">
          <a:avLst>
            <a:gd name="adj1" fmla="val 21571453"/>
            <a:gd name="adj2" fmla="val 5843337"/>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3EC4BE-B1BF-4571-87CA-04266F347EFF}">
      <dsp:nvSpPr>
        <dsp:cNvPr id="0" name=""/>
        <dsp:cNvSpPr/>
      </dsp:nvSpPr>
      <dsp:spPr>
        <a:xfrm>
          <a:off x="1973014" y="519531"/>
          <a:ext cx="3636168" cy="3636168"/>
        </a:xfrm>
        <a:prstGeom prst="blockArc">
          <a:avLst>
            <a:gd name="adj1" fmla="val 15756663"/>
            <a:gd name="adj2" fmla="val 28547"/>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32B19F-2FD7-4B7C-A8B9-A1C2C6842C45}">
      <dsp:nvSpPr>
        <dsp:cNvPr id="0" name=""/>
        <dsp:cNvSpPr/>
      </dsp:nvSpPr>
      <dsp:spPr>
        <a:xfrm>
          <a:off x="2726575" y="1516234"/>
          <a:ext cx="1672258" cy="1672258"/>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kern="1200" dirty="0" smtClean="0">
              <a:latin typeface="Gill Sans MT" pitchFamily="34" charset="0"/>
            </a:rPr>
            <a:t>Culture of academic integrity</a:t>
          </a:r>
          <a:endParaRPr lang="en-GB" sz="2100" kern="1200" dirty="0">
            <a:latin typeface="Gill Sans MT" pitchFamily="34" charset="0"/>
          </a:endParaRPr>
        </a:p>
      </dsp:txBody>
      <dsp:txXfrm>
        <a:off x="2726575" y="1516234"/>
        <a:ext cx="1672258" cy="1672258"/>
      </dsp:txXfrm>
    </dsp:sp>
    <dsp:sp modelId="{98070079-C19E-4DAC-8619-F8DDB5C597EE}">
      <dsp:nvSpPr>
        <dsp:cNvPr id="0" name=""/>
        <dsp:cNvSpPr/>
      </dsp:nvSpPr>
      <dsp:spPr>
        <a:xfrm>
          <a:off x="2658577" y="10742"/>
          <a:ext cx="1808254" cy="1131354"/>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latin typeface="Gill Sans MT" pitchFamily="34" charset="0"/>
            </a:rPr>
            <a:t>Policy</a:t>
          </a:r>
          <a:endParaRPr lang="en-GB" sz="1800" kern="1200" dirty="0">
            <a:latin typeface="Gill Sans MT" pitchFamily="34" charset="0"/>
          </a:endParaRPr>
        </a:p>
      </dsp:txBody>
      <dsp:txXfrm>
        <a:off x="2658577" y="10742"/>
        <a:ext cx="1808254" cy="1131354"/>
      </dsp:txXfrm>
    </dsp:sp>
    <dsp:sp modelId="{7FE892B1-D310-4549-ACD5-DBC83B3AACFD}">
      <dsp:nvSpPr>
        <dsp:cNvPr id="0" name=""/>
        <dsp:cNvSpPr/>
      </dsp:nvSpPr>
      <dsp:spPr>
        <a:xfrm>
          <a:off x="4623516" y="1531657"/>
          <a:ext cx="1886929" cy="1641412"/>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latin typeface="Gill Sans MT" pitchFamily="34" charset="0"/>
            </a:rPr>
            <a:t>Teaching and learning strategies</a:t>
          </a:r>
          <a:endParaRPr lang="en-GB" sz="1800" kern="1200" dirty="0">
            <a:latin typeface="Gill Sans MT" pitchFamily="34" charset="0"/>
          </a:endParaRPr>
        </a:p>
      </dsp:txBody>
      <dsp:txXfrm>
        <a:off x="4623516" y="1531657"/>
        <a:ext cx="1886929" cy="1641412"/>
      </dsp:txXfrm>
    </dsp:sp>
    <dsp:sp modelId="{E8FAF764-3A18-4605-B967-5FE67C21B641}">
      <dsp:nvSpPr>
        <dsp:cNvPr id="0" name=""/>
        <dsp:cNvSpPr/>
      </dsp:nvSpPr>
      <dsp:spPr>
        <a:xfrm>
          <a:off x="2658179" y="3543016"/>
          <a:ext cx="1809050" cy="1170580"/>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latin typeface="Gill Sans MT" pitchFamily="34" charset="0"/>
            </a:rPr>
            <a:t>Review of policies and process</a:t>
          </a:r>
          <a:endParaRPr lang="en-GB" sz="1800" kern="1200" dirty="0">
            <a:latin typeface="Gill Sans MT" pitchFamily="34" charset="0"/>
          </a:endParaRPr>
        </a:p>
      </dsp:txBody>
      <dsp:txXfrm>
        <a:off x="2658179" y="3543016"/>
        <a:ext cx="1809050" cy="1170580"/>
      </dsp:txXfrm>
    </dsp:sp>
    <dsp:sp modelId="{90F057DC-C12C-4DED-8F9D-4EE89259C6C1}">
      <dsp:nvSpPr>
        <dsp:cNvPr id="0" name=""/>
        <dsp:cNvSpPr/>
      </dsp:nvSpPr>
      <dsp:spPr>
        <a:xfrm>
          <a:off x="531725" y="1321500"/>
          <a:ext cx="1897476" cy="1610590"/>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latin typeface="Gill Sans MT" pitchFamily="34" charset="0"/>
            </a:rPr>
            <a:t>Academic integrity decisions</a:t>
          </a:r>
          <a:endParaRPr lang="en-GB" sz="1800" kern="1200" dirty="0">
            <a:latin typeface="Gill Sans MT" pitchFamily="34" charset="0"/>
          </a:endParaRPr>
        </a:p>
      </dsp:txBody>
      <dsp:txXfrm>
        <a:off x="531725" y="1321500"/>
        <a:ext cx="1897476" cy="161059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111B7C8-251D-4565-BBF1-E52FFCCA25DD}" type="datetimeFigureOut">
              <a:rPr lang="en-GB" smtClean="0"/>
              <a:pPr/>
              <a:t>18/12/2017</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2ED85B6-2798-4A13-B695-78DAED583159}" type="slidenum">
              <a:rPr lang="en-GB" smtClean="0"/>
              <a:pPr/>
              <a:t>‹#›</a:t>
            </a:fld>
            <a:endParaRPr lang="en-GB"/>
          </a:p>
        </p:txBody>
      </p:sp>
    </p:spTree>
    <p:extLst>
      <p:ext uri="{BB962C8B-B14F-4D97-AF65-F5344CB8AC3E}">
        <p14:creationId xmlns:p14="http://schemas.microsoft.com/office/powerpoint/2010/main" xmlns="" val="1423912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D674C78-E861-4BDE-88C6-EAB5A4316CC2}" type="datetimeFigureOut">
              <a:rPr lang="en-GB" smtClean="0"/>
              <a:pPr/>
              <a:t>18/12/2017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1DE3FE7-BB9C-46BE-B6F5-908E4DC7E904}" type="slidenum">
              <a:rPr lang="en-GB" smtClean="0"/>
              <a:pPr/>
              <a:t>‹#›</a:t>
            </a:fld>
            <a:endParaRPr lang="en-GB"/>
          </a:p>
        </p:txBody>
      </p:sp>
    </p:spTree>
    <p:extLst>
      <p:ext uri="{BB962C8B-B14F-4D97-AF65-F5344CB8AC3E}">
        <p14:creationId xmlns:p14="http://schemas.microsoft.com/office/powerpoint/2010/main" xmlns="" val="2131392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DE3FE7-BB9C-46BE-B6F5-908E4DC7E904}" type="slidenum">
              <a:rPr lang="en-GB" smtClean="0"/>
              <a:pPr/>
              <a:t>1</a:t>
            </a:fld>
            <a:endParaRPr lang="en-GB"/>
          </a:p>
        </p:txBody>
      </p:sp>
    </p:spTree>
    <p:extLst>
      <p:ext uri="{BB962C8B-B14F-4D97-AF65-F5344CB8AC3E}">
        <p14:creationId xmlns:p14="http://schemas.microsoft.com/office/powerpoint/2010/main" xmlns="" val="337555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DE3FE7-BB9C-46BE-B6F5-908E4DC7E904}" type="slidenum">
              <a:rPr lang="en-GB" smtClean="0"/>
              <a:pPr/>
              <a:t>10</a:t>
            </a:fld>
            <a:endParaRPr lang="en-GB"/>
          </a:p>
        </p:txBody>
      </p:sp>
    </p:spTree>
    <p:extLst>
      <p:ext uri="{BB962C8B-B14F-4D97-AF65-F5344CB8AC3E}">
        <p14:creationId xmlns:p14="http://schemas.microsoft.com/office/powerpoint/2010/main" xmlns="" val="1428349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DE3FE7-BB9C-46BE-B6F5-908E4DC7E904}" type="slidenum">
              <a:rPr lang="en-GB" smtClean="0"/>
              <a:pPr/>
              <a:t>11</a:t>
            </a:fld>
            <a:endParaRPr lang="en-GB"/>
          </a:p>
        </p:txBody>
      </p:sp>
    </p:spTree>
    <p:extLst>
      <p:ext uri="{BB962C8B-B14F-4D97-AF65-F5344CB8AC3E}">
        <p14:creationId xmlns:p14="http://schemas.microsoft.com/office/powerpoint/2010/main" xmlns="" val="221727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DE3FE7-BB9C-46BE-B6F5-908E4DC7E904}" type="slidenum">
              <a:rPr lang="en-GB" smtClean="0"/>
              <a:pPr/>
              <a:t>12</a:t>
            </a:fld>
            <a:endParaRPr lang="en-GB"/>
          </a:p>
        </p:txBody>
      </p:sp>
    </p:spTree>
    <p:extLst>
      <p:ext uri="{BB962C8B-B14F-4D97-AF65-F5344CB8AC3E}">
        <p14:creationId xmlns:p14="http://schemas.microsoft.com/office/powerpoint/2010/main" xmlns="" val="4163411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DE3FE7-BB9C-46BE-B6F5-908E4DC7E904}" type="slidenum">
              <a:rPr lang="en-GB" smtClean="0"/>
              <a:pPr/>
              <a:t>13</a:t>
            </a:fld>
            <a:endParaRPr lang="en-GB"/>
          </a:p>
        </p:txBody>
      </p:sp>
    </p:spTree>
    <p:extLst>
      <p:ext uri="{BB962C8B-B14F-4D97-AF65-F5344CB8AC3E}">
        <p14:creationId xmlns:p14="http://schemas.microsoft.com/office/powerpoint/2010/main" xmlns="" val="2711079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DE3FE7-BB9C-46BE-B6F5-908E4DC7E904}" type="slidenum">
              <a:rPr lang="en-GB" smtClean="0"/>
              <a:pPr/>
              <a:t>14</a:t>
            </a:fld>
            <a:endParaRPr lang="en-GB"/>
          </a:p>
        </p:txBody>
      </p:sp>
    </p:spTree>
    <p:extLst>
      <p:ext uri="{BB962C8B-B14F-4D97-AF65-F5344CB8AC3E}">
        <p14:creationId xmlns:p14="http://schemas.microsoft.com/office/powerpoint/2010/main" xmlns="" val="3006665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DE3FE7-BB9C-46BE-B6F5-908E4DC7E904}" type="slidenum">
              <a:rPr lang="en-GB" smtClean="0"/>
              <a:pPr/>
              <a:t>15</a:t>
            </a:fld>
            <a:endParaRPr lang="en-GB"/>
          </a:p>
        </p:txBody>
      </p:sp>
    </p:spTree>
    <p:extLst>
      <p:ext uri="{BB962C8B-B14F-4D97-AF65-F5344CB8AC3E}">
        <p14:creationId xmlns:p14="http://schemas.microsoft.com/office/powerpoint/2010/main" xmlns="" val="2738214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DE3FE7-BB9C-46BE-B6F5-908E4DC7E904}" type="slidenum">
              <a:rPr lang="en-GB" smtClean="0"/>
              <a:pPr/>
              <a:t>16</a:t>
            </a:fld>
            <a:endParaRPr lang="en-GB"/>
          </a:p>
        </p:txBody>
      </p:sp>
    </p:spTree>
    <p:extLst>
      <p:ext uri="{BB962C8B-B14F-4D97-AF65-F5344CB8AC3E}">
        <p14:creationId xmlns:p14="http://schemas.microsoft.com/office/powerpoint/2010/main" xmlns="" val="202458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DE3FE7-BB9C-46BE-B6F5-908E4DC7E904}" type="slidenum">
              <a:rPr lang="en-GB" smtClean="0"/>
              <a:pPr/>
              <a:t>17</a:t>
            </a:fld>
            <a:endParaRPr lang="en-GB"/>
          </a:p>
        </p:txBody>
      </p:sp>
    </p:spTree>
    <p:extLst>
      <p:ext uri="{BB962C8B-B14F-4D97-AF65-F5344CB8AC3E}">
        <p14:creationId xmlns:p14="http://schemas.microsoft.com/office/powerpoint/2010/main" xmlns="" val="676658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DE3FE7-BB9C-46BE-B6F5-908E4DC7E904}" type="slidenum">
              <a:rPr lang="en-GB" smtClean="0"/>
              <a:pPr/>
              <a:t>18</a:t>
            </a:fld>
            <a:endParaRPr lang="en-GB"/>
          </a:p>
        </p:txBody>
      </p:sp>
    </p:spTree>
    <p:extLst>
      <p:ext uri="{BB962C8B-B14F-4D97-AF65-F5344CB8AC3E}">
        <p14:creationId xmlns:p14="http://schemas.microsoft.com/office/powerpoint/2010/main" xmlns="" val="1680633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DE3FE7-BB9C-46BE-B6F5-908E4DC7E904}" type="slidenum">
              <a:rPr lang="en-GB" smtClean="0"/>
              <a:pPr/>
              <a:t>19</a:t>
            </a:fld>
            <a:endParaRPr lang="en-GB"/>
          </a:p>
        </p:txBody>
      </p:sp>
    </p:spTree>
    <p:extLst>
      <p:ext uri="{BB962C8B-B14F-4D97-AF65-F5344CB8AC3E}">
        <p14:creationId xmlns:p14="http://schemas.microsoft.com/office/powerpoint/2010/main" xmlns="" val="355517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DE3FE7-BB9C-46BE-B6F5-908E4DC7E904}" type="slidenum">
              <a:rPr lang="en-GB" smtClean="0"/>
              <a:pPr/>
              <a:t>2</a:t>
            </a:fld>
            <a:endParaRPr lang="en-GB"/>
          </a:p>
        </p:txBody>
      </p:sp>
    </p:spTree>
    <p:extLst>
      <p:ext uri="{BB962C8B-B14F-4D97-AF65-F5344CB8AC3E}">
        <p14:creationId xmlns:p14="http://schemas.microsoft.com/office/powerpoint/2010/main" xmlns="" val="1204565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DE3FE7-BB9C-46BE-B6F5-908E4DC7E904}" type="slidenum">
              <a:rPr lang="en-GB" smtClean="0"/>
              <a:pPr/>
              <a:t>20</a:t>
            </a:fld>
            <a:endParaRPr lang="en-GB"/>
          </a:p>
        </p:txBody>
      </p:sp>
    </p:spTree>
    <p:extLst>
      <p:ext uri="{BB962C8B-B14F-4D97-AF65-F5344CB8AC3E}">
        <p14:creationId xmlns:p14="http://schemas.microsoft.com/office/powerpoint/2010/main" xmlns="" val="4262951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DE3FE7-BB9C-46BE-B6F5-908E4DC7E904}" type="slidenum">
              <a:rPr lang="en-GB" smtClean="0"/>
              <a:pPr/>
              <a:t>3</a:t>
            </a:fld>
            <a:endParaRPr lang="en-GB"/>
          </a:p>
        </p:txBody>
      </p:sp>
    </p:spTree>
    <p:extLst>
      <p:ext uri="{BB962C8B-B14F-4D97-AF65-F5344CB8AC3E}">
        <p14:creationId xmlns:p14="http://schemas.microsoft.com/office/powerpoint/2010/main" xmlns="" val="785295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DE3FE7-BB9C-46BE-B6F5-908E4DC7E904}" type="slidenum">
              <a:rPr lang="en-GB" smtClean="0"/>
              <a:pPr/>
              <a:t>4</a:t>
            </a:fld>
            <a:endParaRPr lang="en-GB"/>
          </a:p>
        </p:txBody>
      </p:sp>
    </p:spTree>
    <p:extLst>
      <p:ext uri="{BB962C8B-B14F-4D97-AF65-F5344CB8AC3E}">
        <p14:creationId xmlns:p14="http://schemas.microsoft.com/office/powerpoint/2010/main" xmlns="" val="196131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DE3FE7-BB9C-46BE-B6F5-908E4DC7E904}" type="slidenum">
              <a:rPr lang="en-GB" smtClean="0"/>
              <a:pPr/>
              <a:t>5</a:t>
            </a:fld>
            <a:endParaRPr lang="en-GB"/>
          </a:p>
        </p:txBody>
      </p:sp>
    </p:spTree>
    <p:extLst>
      <p:ext uri="{BB962C8B-B14F-4D97-AF65-F5344CB8AC3E}">
        <p14:creationId xmlns:p14="http://schemas.microsoft.com/office/powerpoint/2010/main" xmlns="" val="4095639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DE3FE7-BB9C-46BE-B6F5-908E4DC7E904}" type="slidenum">
              <a:rPr lang="en-GB" smtClean="0"/>
              <a:pPr/>
              <a:t>6</a:t>
            </a:fld>
            <a:endParaRPr lang="en-GB"/>
          </a:p>
        </p:txBody>
      </p:sp>
    </p:spTree>
    <p:extLst>
      <p:ext uri="{BB962C8B-B14F-4D97-AF65-F5344CB8AC3E}">
        <p14:creationId xmlns:p14="http://schemas.microsoft.com/office/powerpoint/2010/main" xmlns="" val="3402698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DE3FE7-BB9C-46BE-B6F5-908E4DC7E904}" type="slidenum">
              <a:rPr lang="en-GB" smtClean="0"/>
              <a:pPr/>
              <a:t>7</a:t>
            </a:fld>
            <a:endParaRPr lang="en-GB"/>
          </a:p>
        </p:txBody>
      </p:sp>
    </p:spTree>
    <p:extLst>
      <p:ext uri="{BB962C8B-B14F-4D97-AF65-F5344CB8AC3E}">
        <p14:creationId xmlns:p14="http://schemas.microsoft.com/office/powerpoint/2010/main" xmlns="" val="3495123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DE3FE7-BB9C-46BE-B6F5-908E4DC7E904}" type="slidenum">
              <a:rPr lang="en-GB" smtClean="0"/>
              <a:pPr/>
              <a:t>8</a:t>
            </a:fld>
            <a:endParaRPr lang="en-GB"/>
          </a:p>
        </p:txBody>
      </p:sp>
    </p:spTree>
    <p:extLst>
      <p:ext uri="{BB962C8B-B14F-4D97-AF65-F5344CB8AC3E}">
        <p14:creationId xmlns:p14="http://schemas.microsoft.com/office/powerpoint/2010/main" xmlns="" val="3088887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DE3FE7-BB9C-46BE-B6F5-908E4DC7E904}" type="slidenum">
              <a:rPr lang="en-GB" smtClean="0"/>
              <a:pPr/>
              <a:t>9</a:t>
            </a:fld>
            <a:endParaRPr lang="en-GB"/>
          </a:p>
        </p:txBody>
      </p:sp>
    </p:spTree>
    <p:extLst>
      <p:ext uri="{BB962C8B-B14F-4D97-AF65-F5344CB8AC3E}">
        <p14:creationId xmlns:p14="http://schemas.microsoft.com/office/powerpoint/2010/main" xmlns="" val="3110573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657494" y="1671148"/>
            <a:ext cx="2877012" cy="3736428"/>
          </a:xfrm>
          <a:prstGeom prst="rect">
            <a:avLst/>
          </a:prstGeom>
        </p:spPr>
      </p:pic>
    </p:spTree>
    <p:extLst>
      <p:ext uri="{BB962C8B-B14F-4D97-AF65-F5344CB8AC3E}">
        <p14:creationId xmlns:p14="http://schemas.microsoft.com/office/powerpoint/2010/main" xmlns="" val="75856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0" y="0"/>
            <a:ext cx="4394772" cy="6858000"/>
          </a:xfrm>
          <a:prstGeom prst="rect">
            <a:avLst/>
          </a:prstGeom>
        </p:spPr>
      </p:pic>
      <p:sp>
        <p:nvSpPr>
          <p:cNvPr id="2" name="Title 1"/>
          <p:cNvSpPr>
            <a:spLocks noGrp="1"/>
          </p:cNvSpPr>
          <p:nvPr>
            <p:ph type="ctrTitle"/>
          </p:nvPr>
        </p:nvSpPr>
        <p:spPr>
          <a:xfrm>
            <a:off x="4394772" y="1091883"/>
            <a:ext cx="5922708" cy="2387600"/>
          </a:xfrm>
        </p:spPr>
        <p:txBody>
          <a:bodyPr anchor="b"/>
          <a:lstStyle>
            <a:lvl1pPr algn="l">
              <a:defRPr sz="6000"/>
            </a:lvl1pPr>
          </a:lstStyle>
          <a:p>
            <a:r>
              <a:rPr lang="en-US" smtClean="0"/>
              <a:t>Click to edit Master title style</a:t>
            </a:r>
            <a:endParaRPr lang="en-GB" dirty="0"/>
          </a:p>
        </p:txBody>
      </p:sp>
      <p:sp>
        <p:nvSpPr>
          <p:cNvPr id="3" name="Subtitle 2"/>
          <p:cNvSpPr>
            <a:spLocks noGrp="1"/>
          </p:cNvSpPr>
          <p:nvPr>
            <p:ph type="subTitle" idx="1"/>
          </p:nvPr>
        </p:nvSpPr>
        <p:spPr>
          <a:xfrm>
            <a:off x="4477152" y="3571558"/>
            <a:ext cx="592270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644554" y="6302443"/>
            <a:ext cx="1339360" cy="441989"/>
          </a:xfrm>
          <a:prstGeom prst="rect">
            <a:avLst/>
          </a:prstGeom>
        </p:spPr>
      </p:pic>
    </p:spTree>
    <p:extLst>
      <p:ext uri="{BB962C8B-B14F-4D97-AF65-F5344CB8AC3E}">
        <p14:creationId xmlns:p14="http://schemas.microsoft.com/office/powerpoint/2010/main" xmlns="" val="3671526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88703"/>
            <a:ext cx="10515600" cy="646331"/>
          </a:xfrm>
        </p:spPr>
        <p:txBody>
          <a:bodyPr anchor="t" anchorCtr="0">
            <a:normAutofit/>
          </a:bodyPr>
          <a:lstStyle/>
          <a:p>
            <a:r>
              <a:rPr lang="en-US" dirty="0" smtClean="0"/>
              <a:t>Click to edit Master title style</a:t>
            </a:r>
            <a:endParaRPr lang="en-GB" dirty="0"/>
          </a:p>
        </p:txBody>
      </p:sp>
      <p:sp>
        <p:nvSpPr>
          <p:cNvPr id="3" name="Content Placeholder 2"/>
          <p:cNvSpPr>
            <a:spLocks noGrp="1"/>
          </p:cNvSpPr>
          <p:nvPr>
            <p:ph idx="1"/>
          </p:nvPr>
        </p:nvSpPr>
        <p:spPr>
          <a:xfrm>
            <a:off x="838200" y="1346304"/>
            <a:ext cx="10515600" cy="4439641"/>
          </a:xfrm>
        </p:spPr>
        <p:txBody>
          <a:bodyPr/>
          <a:lstStyle>
            <a:lvl1pPr>
              <a:spcBef>
                <a:spcPts val="600"/>
              </a:spcBef>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Slide Number Placeholder 5"/>
          <p:cNvSpPr>
            <a:spLocks noGrp="1"/>
          </p:cNvSpPr>
          <p:nvPr>
            <p:ph type="sldNum" sz="quarter" idx="4"/>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pPr/>
              <a:t>‹#›</a:t>
            </a:fld>
            <a:endParaRPr lang="en-GB"/>
          </a:p>
        </p:txBody>
      </p:sp>
      <p:sp>
        <p:nvSpPr>
          <p:cNvPr id="11" name="Footer Placeholder 4"/>
          <p:cNvSpPr>
            <a:spLocks noGrp="1"/>
          </p:cNvSpPr>
          <p:nvPr>
            <p:ph type="ftr" sz="quarter" idx="3"/>
          </p:nvPr>
        </p:nvSpPr>
        <p:spPr>
          <a:xfrm>
            <a:off x="2209800" y="6368339"/>
            <a:ext cx="7147560" cy="365125"/>
          </a:xfrm>
          <a:prstGeom prst="rect">
            <a:avLst/>
          </a:prstGeom>
        </p:spPr>
        <p:txBody>
          <a:bodyPr anchor="ctr" anchorCtr="0"/>
          <a:lstStyle>
            <a:lvl1pPr>
              <a:defRPr sz="1100"/>
            </a:lvl1pPr>
          </a:lstStyle>
          <a:p>
            <a:r>
              <a:rPr lang="en-GB" smtClean="0"/>
              <a:t>TEF Conference 2015</a:t>
            </a:r>
            <a:endParaRPr lang="en-GB" dirty="0"/>
          </a:p>
        </p:txBody>
      </p:sp>
      <p:sp>
        <p:nvSpPr>
          <p:cNvPr id="12" name="Date Placeholder 14"/>
          <p:cNvSpPr>
            <a:spLocks noGrp="1"/>
          </p:cNvSpPr>
          <p:nvPr>
            <p:ph type="dt" sz="half" idx="2"/>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71B2A129-6680-4A39-9C77-DC5C4AF1CF2A}" type="datetime1">
              <a:rPr lang="en-GB" smtClean="0"/>
              <a:pPr/>
              <a:t>18/12/2017</a:t>
            </a:fld>
            <a:endParaRPr lang="en-GB" dirty="0"/>
          </a:p>
        </p:txBody>
      </p:sp>
    </p:spTree>
    <p:extLst>
      <p:ext uri="{BB962C8B-B14F-4D97-AF65-F5344CB8AC3E}">
        <p14:creationId xmlns:p14="http://schemas.microsoft.com/office/powerpoint/2010/main" xmlns="" val="228364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pPr/>
              <a:t>‹#›</a:t>
            </a:fld>
            <a:endParaRPr lang="en-GB"/>
          </a:p>
        </p:txBody>
      </p:sp>
      <p:sp>
        <p:nvSpPr>
          <p:cNvPr id="15" name="Footer Placeholder 4"/>
          <p:cNvSpPr>
            <a:spLocks noGrp="1"/>
          </p:cNvSpPr>
          <p:nvPr>
            <p:ph type="ftr" sz="quarter" idx="3"/>
          </p:nvPr>
        </p:nvSpPr>
        <p:spPr>
          <a:xfrm>
            <a:off x="2209800" y="6368339"/>
            <a:ext cx="7147560" cy="365125"/>
          </a:xfrm>
          <a:prstGeom prst="rect">
            <a:avLst/>
          </a:prstGeom>
        </p:spPr>
        <p:txBody>
          <a:bodyPr anchor="ctr" anchorCtr="0"/>
          <a:lstStyle>
            <a:lvl1pPr>
              <a:defRPr sz="1100"/>
            </a:lvl1pPr>
          </a:lstStyle>
          <a:p>
            <a:r>
              <a:rPr lang="en-GB" smtClean="0"/>
              <a:t>TEF Conference 2015</a:t>
            </a:r>
            <a:endParaRPr lang="en-GB" dirty="0"/>
          </a:p>
        </p:txBody>
      </p:sp>
      <p:sp>
        <p:nvSpPr>
          <p:cNvPr id="16" name="Date Placeholder 14"/>
          <p:cNvSpPr>
            <a:spLocks noGrp="1"/>
          </p:cNvSpPr>
          <p:nvPr>
            <p:ph type="dt" sz="half" idx="10"/>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A6F8823D-7BE7-4CC2-8591-F0779F70D188}" type="datetime1">
              <a:rPr lang="en-GB" smtClean="0"/>
              <a:pPr/>
              <a:t>18/12/2017</a:t>
            </a:fld>
            <a:endParaRPr lang="en-GB" dirty="0"/>
          </a:p>
        </p:txBody>
      </p:sp>
      <p:sp>
        <p:nvSpPr>
          <p:cNvPr id="17" name="Content Placeholder 2"/>
          <p:cNvSpPr>
            <a:spLocks noGrp="1"/>
          </p:cNvSpPr>
          <p:nvPr>
            <p:ph idx="1"/>
          </p:nvPr>
        </p:nvSpPr>
        <p:spPr>
          <a:xfrm>
            <a:off x="838200" y="1346304"/>
            <a:ext cx="5278821" cy="4455406"/>
          </a:xfrm>
        </p:spPr>
        <p:txBody>
          <a:bodyPr/>
          <a:lstStyle>
            <a:lvl1pPr>
              <a:spcBef>
                <a:spcPts val="600"/>
              </a:spcBef>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Content Placeholder 2"/>
          <p:cNvSpPr>
            <a:spLocks noGrp="1"/>
          </p:cNvSpPr>
          <p:nvPr>
            <p:ph idx="11"/>
          </p:nvPr>
        </p:nvSpPr>
        <p:spPr>
          <a:xfrm>
            <a:off x="6547945" y="1346304"/>
            <a:ext cx="4805855" cy="4455406"/>
          </a:xfrm>
        </p:spPr>
        <p:txBody>
          <a:bodyPr/>
          <a:lstStyle>
            <a:lvl1pPr>
              <a:spcBef>
                <a:spcPts val="600"/>
              </a:spcBef>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itle 1"/>
          <p:cNvSpPr>
            <a:spLocks noGrp="1"/>
          </p:cNvSpPr>
          <p:nvPr>
            <p:ph type="title"/>
          </p:nvPr>
        </p:nvSpPr>
        <p:spPr>
          <a:xfrm>
            <a:off x="838200" y="588703"/>
            <a:ext cx="10515600" cy="646331"/>
          </a:xfrm>
        </p:spPr>
        <p:txBody>
          <a:bodyPr anchor="t" anchorCtr="0">
            <a:normAutofit/>
          </a:bodyPr>
          <a:lstStyle/>
          <a:p>
            <a:r>
              <a:rPr lang="en-US" dirty="0" smtClean="0"/>
              <a:t>Click to edit Master title style</a:t>
            </a:r>
            <a:endParaRPr lang="en-GB" dirty="0"/>
          </a:p>
        </p:txBody>
      </p:sp>
    </p:spTree>
    <p:extLst>
      <p:ext uri="{BB962C8B-B14F-4D97-AF65-F5344CB8AC3E}">
        <p14:creationId xmlns:p14="http://schemas.microsoft.com/office/powerpoint/2010/main" xmlns="" val="217715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319003"/>
            <a:ext cx="4820033" cy="7008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019823"/>
            <a:ext cx="4820033" cy="37255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Slide Number Placeholder 5"/>
          <p:cNvSpPr>
            <a:spLocks noGrp="1"/>
          </p:cNvSpPr>
          <p:nvPr>
            <p:ph type="sldNum" sz="quarter" idx="10"/>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pPr/>
              <a:t>‹#›</a:t>
            </a:fld>
            <a:endParaRPr lang="en-GB"/>
          </a:p>
        </p:txBody>
      </p:sp>
      <p:sp>
        <p:nvSpPr>
          <p:cNvPr id="16" name="Footer Placeholder 4"/>
          <p:cNvSpPr>
            <a:spLocks noGrp="1"/>
          </p:cNvSpPr>
          <p:nvPr>
            <p:ph type="ftr" sz="quarter" idx="11"/>
          </p:nvPr>
        </p:nvSpPr>
        <p:spPr>
          <a:xfrm>
            <a:off x="2209800" y="6368339"/>
            <a:ext cx="7147560" cy="365125"/>
          </a:xfrm>
          <a:prstGeom prst="rect">
            <a:avLst/>
          </a:prstGeom>
        </p:spPr>
        <p:txBody>
          <a:bodyPr anchor="ctr" anchorCtr="0"/>
          <a:lstStyle>
            <a:lvl1pPr>
              <a:defRPr sz="1100"/>
            </a:lvl1pPr>
          </a:lstStyle>
          <a:p>
            <a:r>
              <a:rPr lang="en-GB" smtClean="0"/>
              <a:t>TEF Conference 2015</a:t>
            </a:r>
            <a:endParaRPr lang="en-GB" dirty="0"/>
          </a:p>
        </p:txBody>
      </p:sp>
      <p:sp>
        <p:nvSpPr>
          <p:cNvPr id="17" name="Date Placeholder 14"/>
          <p:cNvSpPr>
            <a:spLocks noGrp="1"/>
          </p:cNvSpPr>
          <p:nvPr>
            <p:ph type="dt" sz="half" idx="12"/>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851BBDC9-2278-4D70-8A43-5D4DD9DF7F82}" type="datetime1">
              <a:rPr lang="en-GB" smtClean="0"/>
              <a:pPr/>
              <a:t>18/12/2017</a:t>
            </a:fld>
            <a:endParaRPr lang="en-GB" dirty="0"/>
          </a:p>
        </p:txBody>
      </p:sp>
      <p:sp>
        <p:nvSpPr>
          <p:cNvPr id="18" name="Title 1"/>
          <p:cNvSpPr>
            <a:spLocks noGrp="1"/>
          </p:cNvSpPr>
          <p:nvPr>
            <p:ph type="title"/>
          </p:nvPr>
        </p:nvSpPr>
        <p:spPr>
          <a:xfrm>
            <a:off x="838200" y="588703"/>
            <a:ext cx="10515600" cy="646331"/>
          </a:xfrm>
        </p:spPr>
        <p:txBody>
          <a:bodyPr anchor="t" anchorCtr="0">
            <a:normAutofit/>
          </a:bodyPr>
          <a:lstStyle/>
          <a:p>
            <a:r>
              <a:rPr lang="en-US" dirty="0" smtClean="0"/>
              <a:t>Click to edit Master title style</a:t>
            </a:r>
            <a:endParaRPr lang="en-GB" dirty="0"/>
          </a:p>
        </p:txBody>
      </p:sp>
      <p:sp>
        <p:nvSpPr>
          <p:cNvPr id="19" name="Text Placeholder 2"/>
          <p:cNvSpPr>
            <a:spLocks noGrp="1"/>
          </p:cNvSpPr>
          <p:nvPr>
            <p:ph type="body" idx="13"/>
          </p:nvPr>
        </p:nvSpPr>
        <p:spPr>
          <a:xfrm>
            <a:off x="6533767" y="1319003"/>
            <a:ext cx="4820033" cy="7008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Content Placeholder 3"/>
          <p:cNvSpPr>
            <a:spLocks noGrp="1"/>
          </p:cNvSpPr>
          <p:nvPr>
            <p:ph sz="half" idx="14"/>
          </p:nvPr>
        </p:nvSpPr>
        <p:spPr>
          <a:xfrm>
            <a:off x="6533767" y="2019823"/>
            <a:ext cx="4820033" cy="37255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86583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8028" y="557172"/>
            <a:ext cx="6247360" cy="52603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1742087"/>
            <a:ext cx="3779509" cy="40753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3" name="Slide Number Placeholder 5"/>
          <p:cNvSpPr>
            <a:spLocks noGrp="1"/>
          </p:cNvSpPr>
          <p:nvPr>
            <p:ph type="sldNum" sz="quarter" idx="4"/>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pPr/>
              <a:t>‹#›</a:t>
            </a:fld>
            <a:endParaRPr lang="en-GB"/>
          </a:p>
        </p:txBody>
      </p:sp>
      <p:sp>
        <p:nvSpPr>
          <p:cNvPr id="14" name="Footer Placeholder 4"/>
          <p:cNvSpPr>
            <a:spLocks noGrp="1"/>
          </p:cNvSpPr>
          <p:nvPr>
            <p:ph type="ftr" sz="quarter" idx="3"/>
          </p:nvPr>
        </p:nvSpPr>
        <p:spPr>
          <a:xfrm>
            <a:off x="2209800" y="6368339"/>
            <a:ext cx="7147560" cy="365125"/>
          </a:xfrm>
          <a:prstGeom prst="rect">
            <a:avLst/>
          </a:prstGeom>
        </p:spPr>
        <p:txBody>
          <a:bodyPr anchor="ctr" anchorCtr="0"/>
          <a:lstStyle>
            <a:lvl1pPr>
              <a:defRPr sz="1100"/>
            </a:lvl1pPr>
          </a:lstStyle>
          <a:p>
            <a:r>
              <a:rPr lang="en-GB" smtClean="0"/>
              <a:t>TEF Conference 2015</a:t>
            </a:r>
            <a:endParaRPr lang="en-GB" dirty="0"/>
          </a:p>
        </p:txBody>
      </p:sp>
      <p:sp>
        <p:nvSpPr>
          <p:cNvPr id="15" name="Date Placeholder 14"/>
          <p:cNvSpPr>
            <a:spLocks noGrp="1"/>
          </p:cNvSpPr>
          <p:nvPr>
            <p:ph type="dt" sz="half" idx="10"/>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DEE463F9-A2EE-418A-A97D-92B09913D8E9}" type="datetime1">
              <a:rPr lang="en-GB" smtClean="0"/>
              <a:pPr/>
              <a:t>18/12/2017</a:t>
            </a:fld>
            <a:endParaRPr lang="en-GB" dirty="0"/>
          </a:p>
        </p:txBody>
      </p:sp>
      <p:sp>
        <p:nvSpPr>
          <p:cNvPr id="16" name="Title 1"/>
          <p:cNvSpPr>
            <a:spLocks noGrp="1"/>
          </p:cNvSpPr>
          <p:nvPr>
            <p:ph type="title"/>
          </p:nvPr>
        </p:nvSpPr>
        <p:spPr>
          <a:xfrm>
            <a:off x="838200" y="557172"/>
            <a:ext cx="3781035" cy="1003614"/>
          </a:xfrm>
        </p:spPr>
        <p:txBody>
          <a:bodyPr anchor="t" anchorCtr="0">
            <a:normAutofit/>
          </a:bodyPr>
          <a:lstStyle/>
          <a:p>
            <a:r>
              <a:rPr lang="en-US" dirty="0" smtClean="0"/>
              <a:t>Click to edit Master title style</a:t>
            </a:r>
            <a:endParaRPr lang="en-GB" dirty="0"/>
          </a:p>
        </p:txBody>
      </p:sp>
    </p:spTree>
    <p:extLst>
      <p:ext uri="{BB962C8B-B14F-4D97-AF65-F5344CB8AC3E}">
        <p14:creationId xmlns:p14="http://schemas.microsoft.com/office/powerpoint/2010/main" xmlns="" val="273392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91277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2" name="Slide Number Placeholder 5"/>
          <p:cNvSpPr>
            <a:spLocks noGrp="1"/>
          </p:cNvSpPr>
          <p:nvPr>
            <p:ph type="sldNum" sz="quarter" idx="4"/>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pPr/>
              <a:t>‹#›</a:t>
            </a:fld>
            <a:endParaRPr lang="en-GB"/>
          </a:p>
        </p:txBody>
      </p:sp>
      <p:sp>
        <p:nvSpPr>
          <p:cNvPr id="13" name="Footer Placeholder 4"/>
          <p:cNvSpPr>
            <a:spLocks noGrp="1"/>
          </p:cNvSpPr>
          <p:nvPr>
            <p:ph type="ftr" sz="quarter" idx="3"/>
          </p:nvPr>
        </p:nvSpPr>
        <p:spPr>
          <a:xfrm>
            <a:off x="2209800" y="6368339"/>
            <a:ext cx="7147560" cy="365125"/>
          </a:xfrm>
          <a:prstGeom prst="rect">
            <a:avLst/>
          </a:prstGeom>
        </p:spPr>
        <p:txBody>
          <a:bodyPr anchor="ctr" anchorCtr="0"/>
          <a:lstStyle>
            <a:lvl1pPr>
              <a:defRPr sz="1100"/>
            </a:lvl1pPr>
          </a:lstStyle>
          <a:p>
            <a:r>
              <a:rPr lang="en-GB" smtClean="0"/>
              <a:t>TEF Conference 2015</a:t>
            </a:r>
            <a:endParaRPr lang="en-GB" dirty="0"/>
          </a:p>
        </p:txBody>
      </p:sp>
      <p:sp>
        <p:nvSpPr>
          <p:cNvPr id="14" name="Date Placeholder 14"/>
          <p:cNvSpPr>
            <a:spLocks noGrp="1"/>
          </p:cNvSpPr>
          <p:nvPr>
            <p:ph type="dt" sz="half" idx="2"/>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D63219B1-B7BD-4492-88C1-E1F086BB3C2D}" type="datetime1">
              <a:rPr lang="en-GB" smtClean="0"/>
              <a:pPr/>
              <a:t>18/12/2017</a:t>
            </a:fld>
            <a:endParaRPr lang="en-GB" dirty="0"/>
          </a:p>
        </p:txBody>
      </p:sp>
    </p:spTree>
    <p:extLst>
      <p:ext uri="{BB962C8B-B14F-4D97-AF65-F5344CB8AC3E}">
        <p14:creationId xmlns:p14="http://schemas.microsoft.com/office/powerpoint/2010/main" xmlns="" val="227731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2413658"/>
            <a:ext cx="10515600" cy="2852737"/>
          </a:xfrm>
        </p:spPr>
        <p:txBody>
          <a:bodyPr anchor="b"/>
          <a:lstStyle>
            <a:lvl1pPr>
              <a:defRPr sz="6000">
                <a:solidFill>
                  <a:schemeClr val="bg1"/>
                </a:solidFill>
                <a:effectLst>
                  <a:outerShdw blurRad="50800" dist="38100" dir="2700000" algn="tl" rotWithShape="0">
                    <a:prstClr val="black">
                      <a:alpha val="40000"/>
                    </a:prstClr>
                  </a:outerShdw>
                </a:effectLst>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912770" y="5293383"/>
            <a:ext cx="10515600" cy="673661"/>
          </a:xfrm>
        </p:spPr>
        <p:txBody>
          <a:bodyPr/>
          <a:lstStyle>
            <a:lvl1pPr marL="0" indent="0">
              <a:buNone/>
              <a:defRPr sz="2400">
                <a:solidFill>
                  <a:schemeClr val="bg1"/>
                </a:solidFill>
                <a:effectLst>
                  <a:outerShdw blurRad="50800" dist="38100" dir="2700000" algn="tl" rotWithShape="0">
                    <a:prstClr val="black">
                      <a:alpha val="40000"/>
                    </a:prst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2" name="Slide Number Placeholder 5"/>
          <p:cNvSpPr>
            <a:spLocks noGrp="1"/>
          </p:cNvSpPr>
          <p:nvPr>
            <p:ph type="sldNum" sz="quarter" idx="4"/>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pPr/>
              <a:t>‹#›</a:t>
            </a:fld>
            <a:endParaRPr lang="en-GB"/>
          </a:p>
        </p:txBody>
      </p:sp>
      <p:sp>
        <p:nvSpPr>
          <p:cNvPr id="13" name="Footer Placeholder 4"/>
          <p:cNvSpPr>
            <a:spLocks noGrp="1"/>
          </p:cNvSpPr>
          <p:nvPr>
            <p:ph type="ftr" sz="quarter" idx="3"/>
          </p:nvPr>
        </p:nvSpPr>
        <p:spPr>
          <a:xfrm>
            <a:off x="2209800" y="6368339"/>
            <a:ext cx="7147560" cy="365125"/>
          </a:xfrm>
          <a:prstGeom prst="rect">
            <a:avLst/>
          </a:prstGeom>
        </p:spPr>
        <p:txBody>
          <a:bodyPr anchor="ctr" anchorCtr="0"/>
          <a:lstStyle>
            <a:lvl1pPr>
              <a:defRPr sz="1100"/>
            </a:lvl1pPr>
          </a:lstStyle>
          <a:p>
            <a:r>
              <a:rPr lang="en-GB" smtClean="0"/>
              <a:t>TEF Conference 2015</a:t>
            </a:r>
            <a:endParaRPr lang="en-GB" dirty="0"/>
          </a:p>
        </p:txBody>
      </p:sp>
      <p:sp>
        <p:nvSpPr>
          <p:cNvPr id="14" name="Date Placeholder 14"/>
          <p:cNvSpPr>
            <a:spLocks noGrp="1"/>
          </p:cNvSpPr>
          <p:nvPr>
            <p:ph type="dt" sz="half" idx="2"/>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5E6EAB3A-A376-4132-BDDD-AB89A434145E}" type="datetime1">
              <a:rPr lang="en-GB" smtClean="0"/>
              <a:pPr/>
              <a:t>18/12/2017</a:t>
            </a:fld>
            <a:endParaRPr lang="en-GB" dirty="0"/>
          </a:p>
        </p:txBody>
      </p:sp>
    </p:spTree>
    <p:extLst>
      <p:ext uri="{BB962C8B-B14F-4D97-AF65-F5344CB8AC3E}">
        <p14:creationId xmlns:p14="http://schemas.microsoft.com/office/powerpoint/2010/main" xmlns="" val="42079156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291935"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970D2-2228-402E-893F-115B7E466C17}" type="datetime1">
              <a:rPr lang="en-GB" smtClean="0"/>
              <a:pPr/>
              <a:t>18/12/2017</a:t>
            </a:fld>
            <a:endParaRPr lang="en-GB"/>
          </a:p>
        </p:txBody>
      </p:sp>
      <p:sp>
        <p:nvSpPr>
          <p:cNvPr id="6" name="Slide Number Placeholder 5"/>
          <p:cNvSpPr>
            <a:spLocks noGrp="1"/>
          </p:cNvSpPr>
          <p:nvPr>
            <p:ph type="sldNum" sz="quarter" idx="4"/>
          </p:nvPr>
        </p:nvSpPr>
        <p:spPr>
          <a:xfrm>
            <a:off x="9334995" y="11814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A18AC-CE6E-42B9-A9BC-71F062A5C50D}" type="slidenum">
              <a:rPr lang="en-GB" smtClean="0"/>
              <a:pPr/>
              <a:t>‹#›</a:t>
            </a:fld>
            <a:endParaRPr lang="en-GB"/>
          </a:p>
        </p:txBody>
      </p:sp>
    </p:spTree>
    <p:extLst>
      <p:ext uri="{BB962C8B-B14F-4D97-AF65-F5344CB8AC3E}">
        <p14:creationId xmlns:p14="http://schemas.microsoft.com/office/powerpoint/2010/main" xmlns="" val="419441960"/>
      </p:ext>
    </p:extLst>
  </p:cSld>
  <p:clrMap bg1="lt1" tx1="dk1" bg2="lt2" tx2="dk2" accent1="accent1" accent2="accent2" accent3="accent3" accent4="accent4" accent5="accent5" accent6="accent6" hlink="hlink" folHlink="folHlink"/>
  <p:sldLayoutIdLst>
    <p:sldLayoutId id="2147483682" r:id="rId1"/>
    <p:sldLayoutId id="2147483687" r:id="rId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10" name="Straight Connector 9"/>
          <p:cNvCxnSpPr/>
          <p:nvPr/>
        </p:nvCxnSpPr>
        <p:spPr>
          <a:xfrm>
            <a:off x="0" y="6176963"/>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pPr/>
              <a:t>‹#›</a:t>
            </a:fld>
            <a:endParaRPr lang="en-GB"/>
          </a:p>
        </p:txBody>
      </p:sp>
      <p:sp>
        <p:nvSpPr>
          <p:cNvPr id="19" name="Footer Placeholder 4"/>
          <p:cNvSpPr>
            <a:spLocks noGrp="1"/>
          </p:cNvSpPr>
          <p:nvPr>
            <p:ph type="ftr" sz="quarter" idx="3"/>
          </p:nvPr>
        </p:nvSpPr>
        <p:spPr>
          <a:xfrm>
            <a:off x="2209800" y="6368339"/>
            <a:ext cx="7147560" cy="365125"/>
          </a:xfrm>
          <a:prstGeom prst="rect">
            <a:avLst/>
          </a:prstGeom>
        </p:spPr>
        <p:txBody>
          <a:bodyPr anchor="ctr" anchorCtr="0"/>
          <a:lstStyle>
            <a:lvl1pPr>
              <a:defRPr sz="1100"/>
            </a:lvl1pPr>
          </a:lstStyle>
          <a:p>
            <a:r>
              <a:rPr lang="en-GB" smtClean="0"/>
              <a:t>TEF Conference 2015</a:t>
            </a:r>
            <a:endParaRPr lang="en-GB" dirty="0"/>
          </a:p>
        </p:txBody>
      </p:sp>
      <p:sp>
        <p:nvSpPr>
          <p:cNvPr id="20" name="Date Placeholder 14"/>
          <p:cNvSpPr>
            <a:spLocks noGrp="1"/>
          </p:cNvSpPr>
          <p:nvPr>
            <p:ph type="dt" sz="half" idx="2"/>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C9215908-7A35-4E04-BBDE-08C5A2E7AE74}" type="datetime1">
              <a:rPr lang="en-GB" smtClean="0"/>
              <a:pPr/>
              <a:t>18/12/2017</a:t>
            </a:fld>
            <a:endParaRPr lang="en-GB" dirty="0"/>
          </a:p>
        </p:txBody>
      </p:sp>
      <p:pic>
        <p:nvPicPr>
          <p:cNvPr id="12" name="Picture 1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644554" y="6302443"/>
            <a:ext cx="1339360" cy="441989"/>
          </a:xfrm>
          <a:prstGeom prst="rect">
            <a:avLst/>
          </a:prstGeom>
        </p:spPr>
      </p:pic>
    </p:spTree>
    <p:extLst>
      <p:ext uri="{BB962C8B-B14F-4D97-AF65-F5344CB8AC3E}">
        <p14:creationId xmlns:p14="http://schemas.microsoft.com/office/powerpoint/2010/main" xmlns="" val="3375165524"/>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6" r:id="rId4"/>
    <p:sldLayoutId id="2147483651" r:id="rId5"/>
    <p:sldLayoutId id="2147483689" r:id="rId6"/>
  </p:sldLayoutIdLst>
  <p:hf hdr="0" ftr="0"/>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200"/>
        </a:spcAft>
        <a:buFontTx/>
        <a:buBlip>
          <a:blip r:embed="rId9"/>
        </a:buBlip>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unisa.edu.au/EAIP"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unisa.edu.au/EAIP"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www.qaa.ac.uk/Publications/InformationAndGuidance/Documents/B6.pdf" TargetMode="External"/><Relationship Id="rId5" Type="http://schemas.openxmlformats.org/officeDocument/2006/relationships/hyperlink" Target="http://www.heacademy.ac.uk/academic-integrity" TargetMode="External"/><Relationship Id="rId4" Type="http://schemas.openxmlformats.org/officeDocument/2006/relationships/hyperlink" Target="http://ippheae.e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www.unisa.edu.au/EAI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343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72A18AC-CE6E-42B9-A9BC-71F062A5C50D}" type="slidenum">
              <a:rPr lang="en-GB" smtClean="0"/>
              <a:pPr/>
              <a:t>10</a:t>
            </a:fld>
            <a:endParaRPr lang="en-GB"/>
          </a:p>
        </p:txBody>
      </p:sp>
      <p:sp>
        <p:nvSpPr>
          <p:cNvPr id="3" name="Date Placeholder 2"/>
          <p:cNvSpPr>
            <a:spLocks noGrp="1"/>
          </p:cNvSpPr>
          <p:nvPr>
            <p:ph type="dt" sz="half" idx="10"/>
          </p:nvPr>
        </p:nvSpPr>
        <p:spPr/>
        <p:txBody>
          <a:bodyPr/>
          <a:lstStyle/>
          <a:p>
            <a:fld id="{A6F8823D-7BE7-4CC2-8591-F0779F70D188}" type="datetime1">
              <a:rPr lang="en-GB" smtClean="0"/>
              <a:pPr/>
              <a:t>18/12/2017</a:t>
            </a:fld>
            <a:endParaRPr lang="en-GB" dirty="0"/>
          </a:p>
        </p:txBody>
      </p:sp>
      <p:sp>
        <p:nvSpPr>
          <p:cNvPr id="4" name="Content Placeholder 3"/>
          <p:cNvSpPr>
            <a:spLocks noGrp="1"/>
          </p:cNvSpPr>
          <p:nvPr>
            <p:ph idx="1"/>
          </p:nvPr>
        </p:nvSpPr>
        <p:spPr>
          <a:xfrm>
            <a:off x="838200" y="1346304"/>
            <a:ext cx="6000750" cy="4455406"/>
          </a:xfrm>
        </p:spPr>
        <p:txBody>
          <a:bodyPr>
            <a:normAutofit lnSpcReduction="10000"/>
          </a:bodyPr>
          <a:lstStyle/>
          <a:p>
            <a:r>
              <a:rPr lang="en-GB" sz="2400" dirty="0"/>
              <a:t>Student representation in institutional working groups for developing policy and on some panels</a:t>
            </a:r>
          </a:p>
          <a:p>
            <a:pPr lvl="1"/>
            <a:r>
              <a:rPr lang="en-GB" sz="2000" dirty="0"/>
              <a:t>Plagiarism policies in the UK</a:t>
            </a:r>
          </a:p>
          <a:p>
            <a:pPr lvl="1"/>
            <a:r>
              <a:rPr lang="en-GB" sz="2000" dirty="0" err="1"/>
              <a:t>Glendinning</a:t>
            </a:r>
            <a:r>
              <a:rPr lang="en-GB" sz="2000" dirty="0"/>
              <a:t> (2013)</a:t>
            </a:r>
          </a:p>
          <a:p>
            <a:r>
              <a:rPr lang="en-GB" sz="2400" dirty="0"/>
              <a:t>High proportion of students thought academic integrity had relevance to their life or work experience outside of university</a:t>
            </a:r>
          </a:p>
          <a:p>
            <a:pPr lvl="1"/>
            <a:r>
              <a:rPr lang="en-GB" sz="2000" dirty="0"/>
              <a:t>Australian academic integrity student survey</a:t>
            </a:r>
          </a:p>
          <a:p>
            <a:pPr lvl="1"/>
            <a:r>
              <a:rPr lang="en-GB" sz="2000" dirty="0" err="1"/>
              <a:t>Bretag</a:t>
            </a:r>
            <a:r>
              <a:rPr lang="en-GB" sz="2000" dirty="0"/>
              <a:t> et al (2013)</a:t>
            </a:r>
          </a:p>
          <a:p>
            <a:pPr marL="0" indent="0">
              <a:buNone/>
            </a:pPr>
            <a:endParaRPr lang="en-GB" dirty="0"/>
          </a:p>
        </p:txBody>
      </p:sp>
      <p:sp>
        <p:nvSpPr>
          <p:cNvPr id="6" name="Title 5"/>
          <p:cNvSpPr>
            <a:spLocks noGrp="1"/>
          </p:cNvSpPr>
          <p:nvPr>
            <p:ph type="title"/>
          </p:nvPr>
        </p:nvSpPr>
        <p:spPr/>
        <p:txBody>
          <a:bodyPr/>
          <a:lstStyle/>
          <a:p>
            <a:r>
              <a:rPr lang="en-GB" dirty="0"/>
              <a:t>Representation and relevance</a:t>
            </a:r>
          </a:p>
        </p:txBody>
      </p:sp>
      <p:pic>
        <p:nvPicPr>
          <p:cNvPr id="7" name="Content Placeholder 6"/>
          <p:cNvPicPr>
            <a:picLocks noGrp="1" noChangeAspect="1" noChangeArrowheads="1"/>
          </p:cNvPicPr>
          <p:nvPr>
            <p:ph idx="11"/>
          </p:nvPr>
        </p:nvPicPr>
        <p:blipFill>
          <a:blip r:embed="rId3" cstate="print">
            <a:extLst>
              <a:ext uri="{28A0092B-C50C-407E-A947-70E740481C1C}">
                <a14:useLocalDpi xmlns:a14="http://schemas.microsoft.com/office/drawing/2010/main" xmlns="" val="0"/>
              </a:ext>
            </a:extLst>
          </a:blip>
          <a:stretch>
            <a:fillRect/>
          </a:stretch>
        </p:blipFill>
        <p:spPr bwMode="auto">
          <a:xfrm>
            <a:off x="8170675" y="1308100"/>
            <a:ext cx="3161087" cy="44561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7644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81050" y="226753"/>
            <a:ext cx="10515600" cy="646331"/>
          </a:xfrm>
        </p:spPr>
        <p:txBody>
          <a:bodyPr/>
          <a:lstStyle/>
          <a:p>
            <a:r>
              <a:rPr lang="en-GB" altLang="en-US" dirty="0"/>
              <a:t>Policy Works</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3732376035"/>
              </p:ext>
            </p:extLst>
          </p:nvPr>
        </p:nvGraphicFramePr>
        <p:xfrm>
          <a:off x="838200" y="927100"/>
          <a:ext cx="10515600" cy="731520"/>
        </p:xfrm>
        <a:graphic>
          <a:graphicData uri="http://schemas.openxmlformats.org/drawingml/2006/table">
            <a:tbl>
              <a:tblPr firstRow="1" bandRow="1">
                <a:tableStyleId>{5C22544A-7EE6-4342-B048-85BDC9FD1C3A}</a:tableStyleId>
              </a:tblPr>
              <a:tblGrid>
                <a:gridCol w="105156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latin typeface="+mj-lt"/>
                        </a:rPr>
                        <a:t>Recommendations (Morris with</a:t>
                      </a:r>
                      <a:r>
                        <a:rPr lang="en-GB" sz="2400" baseline="0" dirty="0" smtClean="0">
                          <a:latin typeface="+mj-lt"/>
                        </a:rPr>
                        <a:t> Carroll, 2011)</a:t>
                      </a:r>
                      <a:endParaRPr lang="en-GB" sz="2400" dirty="0" smtClean="0">
                        <a:latin typeface="+mj-lt"/>
                      </a:endParaRPr>
                    </a:p>
                    <a:p>
                      <a:endParaRPr lang="en-GB" dirty="0"/>
                    </a:p>
                  </a:txBody>
                  <a:tcPr/>
                </a:tc>
              </a:tr>
            </a:tbl>
          </a:graphicData>
        </a:graphic>
      </p:graphicFrame>
      <p:sp>
        <p:nvSpPr>
          <p:cNvPr id="2" name="Slide Number Placeholder 1"/>
          <p:cNvSpPr>
            <a:spLocks noGrp="1"/>
          </p:cNvSpPr>
          <p:nvPr>
            <p:ph type="sldNum" sz="quarter" idx="4"/>
          </p:nvPr>
        </p:nvSpPr>
        <p:spPr/>
        <p:txBody>
          <a:bodyPr/>
          <a:lstStyle/>
          <a:p>
            <a:fld id="{A72A18AC-CE6E-42B9-A9BC-71F062A5C50D}" type="slidenum">
              <a:rPr lang="en-GB" smtClean="0"/>
              <a:pPr/>
              <a:t>11</a:t>
            </a:fld>
            <a:endParaRPr lang="en-GB"/>
          </a:p>
        </p:txBody>
      </p:sp>
      <p:sp>
        <p:nvSpPr>
          <p:cNvPr id="3" name="Date Placeholder 2"/>
          <p:cNvSpPr>
            <a:spLocks noGrp="1"/>
          </p:cNvSpPr>
          <p:nvPr>
            <p:ph type="dt" sz="half" idx="2"/>
          </p:nvPr>
        </p:nvSpPr>
        <p:spPr/>
        <p:txBody>
          <a:bodyPr/>
          <a:lstStyle/>
          <a:p>
            <a:fld id="{A6F8823D-7BE7-4CC2-8591-F0779F70D188}" type="datetime1">
              <a:rPr lang="en-GB" smtClean="0"/>
              <a:pPr/>
              <a:t>18/12/2017</a:t>
            </a:fld>
            <a:endParaRPr lang="en-GB" dirty="0"/>
          </a:p>
        </p:txBody>
      </p:sp>
      <p:graphicFrame>
        <p:nvGraphicFramePr>
          <p:cNvPr id="11" name="Table 10"/>
          <p:cNvGraphicFramePr>
            <a:graphicFrameLocks noGrp="1"/>
          </p:cNvGraphicFramePr>
          <p:nvPr>
            <p:extLst>
              <p:ext uri="{D42A27DB-BD31-4B8C-83A1-F6EECF244321}">
                <p14:modId xmlns:p14="http://schemas.microsoft.com/office/powerpoint/2010/main" xmlns="" val="287674422"/>
              </p:ext>
            </p:extLst>
          </p:nvPr>
        </p:nvGraphicFramePr>
        <p:xfrm>
          <a:off x="895350" y="1348316"/>
          <a:ext cx="10458450" cy="4577080"/>
        </p:xfrm>
        <a:graphic>
          <a:graphicData uri="http://schemas.openxmlformats.org/drawingml/2006/table">
            <a:tbl>
              <a:tblPr firstRow="1" bandRow="1">
                <a:tableStyleId>{5C22544A-7EE6-4342-B048-85BDC9FD1C3A}</a:tableStyleId>
              </a:tblPr>
              <a:tblGrid>
                <a:gridCol w="5194300"/>
                <a:gridCol w="5264150"/>
              </a:tblGrid>
              <a:tr h="370840">
                <a:tc>
                  <a:txBody>
                    <a:bodyPr/>
                    <a:lstStyle/>
                    <a:p>
                      <a:endParaRPr lang="en-GB" dirty="0"/>
                    </a:p>
                  </a:txBody>
                  <a:tcPr/>
                </a:tc>
                <a:tc>
                  <a:txBody>
                    <a:bodyPr/>
                    <a:lstStyle/>
                    <a:p>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mj-lt"/>
                        </a:rPr>
                        <a:t>A cross-institutional group or committee</a:t>
                      </a:r>
                      <a:endParaRPr lang="en-GB" sz="20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mj-lt"/>
                        </a:rPr>
                        <a:t>Principles and values for academic</a:t>
                      </a:r>
                      <a:r>
                        <a:rPr lang="en-GB" sz="2000" baseline="0" dirty="0" smtClean="0">
                          <a:latin typeface="+mj-lt"/>
                        </a:rPr>
                        <a:t> integrity and practice</a:t>
                      </a:r>
                      <a:endParaRPr lang="en-GB" sz="2000" dirty="0">
                        <a:latin typeface="+mj-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mj-lt"/>
                        </a:rPr>
                        <a:t>Strategies to inform and educate students</a:t>
                      </a:r>
                      <a:endParaRPr lang="en-GB" sz="20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mj-lt"/>
                        </a:rPr>
                        <a:t>Responsibilities: institution,</a:t>
                      </a:r>
                      <a:r>
                        <a:rPr lang="en-GB" sz="2000" baseline="0" dirty="0" smtClean="0">
                          <a:latin typeface="+mj-lt"/>
                        </a:rPr>
                        <a:t> staff, students</a:t>
                      </a:r>
                      <a:endParaRPr lang="en-GB" sz="2000" dirty="0">
                        <a:latin typeface="+mj-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mj-lt"/>
                        </a:rPr>
                        <a:t>A central ‘academic integrity’ web area</a:t>
                      </a:r>
                      <a:endParaRPr lang="en-GB" sz="20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mj-lt"/>
                        </a:rPr>
                        <a:t>Terminology,</a:t>
                      </a:r>
                      <a:r>
                        <a:rPr lang="en-GB" sz="2000" baseline="0" dirty="0" smtClean="0">
                          <a:latin typeface="+mj-lt"/>
                        </a:rPr>
                        <a:t> d</a:t>
                      </a:r>
                      <a:r>
                        <a:rPr lang="en-GB" sz="2000" dirty="0" smtClean="0">
                          <a:latin typeface="+mj-lt"/>
                        </a:rPr>
                        <a:t>efinitions and examples</a:t>
                      </a:r>
                      <a:endParaRPr lang="en-GB" sz="2000" dirty="0">
                        <a:latin typeface="+mj-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mj-lt"/>
                        </a:rPr>
                        <a:t>Strategies for staff engagement and development</a:t>
                      </a:r>
                      <a:endParaRPr lang="en-GB" sz="20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mj-lt"/>
                        </a:rPr>
                        <a:t>Clear and detailed procedures for reporting and managing</a:t>
                      </a:r>
                      <a:r>
                        <a:rPr lang="en-GB" sz="2000" baseline="0" dirty="0" smtClean="0">
                          <a:latin typeface="+mj-lt"/>
                        </a:rPr>
                        <a:t> cases</a:t>
                      </a:r>
                      <a:endParaRPr lang="en-GB" sz="2000" dirty="0">
                        <a:latin typeface="+mj-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mj-lt"/>
                        </a:rPr>
                        <a:t>Explicit</a:t>
                      </a:r>
                      <a:r>
                        <a:rPr lang="en-GB" sz="2000" baseline="0" dirty="0" smtClean="0">
                          <a:latin typeface="+mj-lt"/>
                        </a:rPr>
                        <a:t> s</a:t>
                      </a:r>
                      <a:r>
                        <a:rPr lang="en-GB" sz="2000" dirty="0" smtClean="0">
                          <a:latin typeface="+mj-lt"/>
                        </a:rPr>
                        <a:t>trategies</a:t>
                      </a:r>
                      <a:r>
                        <a:rPr lang="en-GB" sz="2000" baseline="0" dirty="0" smtClean="0">
                          <a:latin typeface="+mj-lt"/>
                        </a:rPr>
                        <a:t> used to help identify instances of unacceptable academic practice</a:t>
                      </a:r>
                      <a:endParaRPr lang="en-GB" sz="20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mj-lt"/>
                        </a:rPr>
                        <a:t>Appropriate penalties</a:t>
                      </a:r>
                      <a:endParaRPr lang="en-GB" sz="2000" dirty="0">
                        <a:latin typeface="+mj-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mj-lt"/>
                        </a:rPr>
                        <a:t>Policy documentation: well structured,</a:t>
                      </a:r>
                      <a:r>
                        <a:rPr lang="en-GB" sz="2000" baseline="0" dirty="0" smtClean="0">
                          <a:latin typeface="+mj-lt"/>
                        </a:rPr>
                        <a:t> easy to follow</a:t>
                      </a:r>
                      <a:endParaRPr lang="en-GB" sz="20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mj-lt"/>
                        </a:rPr>
                        <a:t>A centralised system for recording and</a:t>
                      </a:r>
                      <a:r>
                        <a:rPr lang="en-GB" sz="2000" baseline="0" dirty="0" smtClean="0">
                          <a:latin typeface="+mj-lt"/>
                        </a:rPr>
                        <a:t> monitoring </a:t>
                      </a:r>
                      <a:r>
                        <a:rPr lang="en-GB" sz="2000" dirty="0" smtClean="0">
                          <a:latin typeface="+mj-lt"/>
                        </a:rPr>
                        <a:t>cases</a:t>
                      </a:r>
                      <a:endParaRPr lang="en-GB" sz="2000" dirty="0">
                        <a:latin typeface="+mj-lt"/>
                      </a:endParaRPr>
                    </a:p>
                  </a:txBody>
                  <a:tcPr/>
                </a:tc>
              </a:tr>
            </a:tbl>
          </a:graphicData>
        </a:graphic>
      </p:graphicFrame>
    </p:spTree>
    <p:extLst>
      <p:ext uri="{BB962C8B-B14F-4D97-AF65-F5344CB8AC3E}">
        <p14:creationId xmlns:p14="http://schemas.microsoft.com/office/powerpoint/2010/main" xmlns="" val="3038000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Connecting policy and practice</a:t>
            </a:r>
          </a:p>
        </p:txBody>
      </p:sp>
      <p:sp>
        <p:nvSpPr>
          <p:cNvPr id="2" name="Slide Number Placeholder 1"/>
          <p:cNvSpPr>
            <a:spLocks noGrp="1"/>
          </p:cNvSpPr>
          <p:nvPr>
            <p:ph type="sldNum" sz="quarter" idx="4"/>
          </p:nvPr>
        </p:nvSpPr>
        <p:spPr/>
        <p:txBody>
          <a:bodyPr/>
          <a:lstStyle/>
          <a:p>
            <a:fld id="{A72A18AC-CE6E-42B9-A9BC-71F062A5C50D}" type="slidenum">
              <a:rPr lang="en-GB" smtClean="0"/>
              <a:pPr/>
              <a:t>12</a:t>
            </a:fld>
            <a:endParaRPr lang="en-GB"/>
          </a:p>
        </p:txBody>
      </p:sp>
      <p:sp>
        <p:nvSpPr>
          <p:cNvPr id="3" name="Date Placeholder 2"/>
          <p:cNvSpPr>
            <a:spLocks noGrp="1"/>
          </p:cNvSpPr>
          <p:nvPr>
            <p:ph type="dt" sz="half" idx="2"/>
          </p:nvPr>
        </p:nvSpPr>
        <p:spPr/>
        <p:txBody>
          <a:bodyPr/>
          <a:lstStyle/>
          <a:p>
            <a:fld id="{A6F8823D-7BE7-4CC2-8591-F0779F70D188}" type="datetime1">
              <a:rPr lang="en-GB" smtClean="0"/>
              <a:pPr/>
              <a:t>18/12/2017</a:t>
            </a:fld>
            <a:endParaRPr lang="en-GB" dirty="0"/>
          </a:p>
        </p:txBody>
      </p:sp>
      <p:sp>
        <p:nvSpPr>
          <p:cNvPr id="9" name="TextBox 9"/>
          <p:cNvSpPr txBox="1">
            <a:spLocks noChangeArrowheads="1"/>
          </p:cNvSpPr>
          <p:nvPr/>
        </p:nvSpPr>
        <p:spPr bwMode="auto">
          <a:xfrm>
            <a:off x="611560" y="1484784"/>
            <a:ext cx="2592288"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t" hangingPunct="1"/>
            <a:r>
              <a:rPr lang="en-GB" sz="2000" b="1" dirty="0" smtClean="0">
                <a:latin typeface="Gill Sans MT" pitchFamily="34" charset="0"/>
              </a:rPr>
              <a:t>Five core elements</a:t>
            </a:r>
          </a:p>
          <a:p>
            <a:pPr eaLnBrk="1" fontAlgn="t" hangingPunct="1"/>
            <a:r>
              <a:rPr lang="en-GB" sz="2000" dirty="0">
                <a:latin typeface="Gill Sans MT" pitchFamily="34" charset="0"/>
              </a:rPr>
              <a:t>–</a:t>
            </a:r>
            <a:r>
              <a:rPr lang="en-GB" sz="2000" dirty="0" smtClean="0">
                <a:latin typeface="Gill Sans MT" pitchFamily="34" charset="0"/>
              </a:rPr>
              <a:t> access – approach </a:t>
            </a:r>
          </a:p>
          <a:p>
            <a:pPr eaLnBrk="1" fontAlgn="t" hangingPunct="1"/>
            <a:r>
              <a:rPr lang="en-GB" sz="2000" dirty="0" smtClean="0">
                <a:latin typeface="Gill Sans MT" pitchFamily="34" charset="0"/>
              </a:rPr>
              <a:t>– responsibility – detail </a:t>
            </a:r>
          </a:p>
          <a:p>
            <a:pPr eaLnBrk="1" fontAlgn="t" hangingPunct="1"/>
            <a:r>
              <a:rPr lang="en-GB" sz="2000" dirty="0" smtClean="0">
                <a:latin typeface="Gill Sans MT" pitchFamily="34" charset="0"/>
              </a:rPr>
              <a:t>– support</a:t>
            </a:r>
            <a:endParaRPr lang="en-GB" sz="2000" dirty="0">
              <a:latin typeface="Gill Sans MT" pitchFamily="34" charset="0"/>
            </a:endParaRPr>
          </a:p>
        </p:txBody>
      </p:sp>
      <p:sp>
        <p:nvSpPr>
          <p:cNvPr id="10" name="TextBox 9"/>
          <p:cNvSpPr txBox="1">
            <a:spLocks noChangeArrowheads="1"/>
          </p:cNvSpPr>
          <p:nvPr/>
        </p:nvSpPr>
        <p:spPr bwMode="auto">
          <a:xfrm>
            <a:off x="8638778" y="5349954"/>
            <a:ext cx="331159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dirty="0">
                <a:latin typeface="Gill Sans MT" pitchFamily="34" charset="0"/>
              </a:rPr>
              <a:t>(Adapted from Bretag et al, </a:t>
            </a:r>
            <a:r>
              <a:rPr lang="en-GB" sz="2000" dirty="0" smtClean="0">
                <a:latin typeface="Gill Sans MT" pitchFamily="34" charset="0"/>
              </a:rPr>
              <a:t>2011; </a:t>
            </a:r>
            <a:r>
              <a:rPr lang="en-GB" sz="2000" dirty="0">
                <a:latin typeface="Gill Sans MT" pitchFamily="34" charset="0"/>
              </a:rPr>
              <a:t>based on East, 2009)</a:t>
            </a:r>
          </a:p>
        </p:txBody>
      </p:sp>
      <p:graphicFrame>
        <p:nvGraphicFramePr>
          <p:cNvPr id="11" name="Content Placeholder 11"/>
          <p:cNvGraphicFramePr>
            <a:graphicFrameLocks noGrp="1"/>
          </p:cNvGraphicFramePr>
          <p:nvPr>
            <p:ph idx="1"/>
            <p:extLst>
              <p:ext uri="{D42A27DB-BD31-4B8C-83A1-F6EECF244321}">
                <p14:modId xmlns:p14="http://schemas.microsoft.com/office/powerpoint/2010/main" xmlns="" val="1158196243"/>
              </p:ext>
            </p:extLst>
          </p:nvPr>
        </p:nvGraphicFramePr>
        <p:xfrm>
          <a:off x="2728714" y="1333500"/>
          <a:ext cx="7120136" cy="4724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952205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Framework for enacting policy</a:t>
            </a:r>
          </a:p>
        </p:txBody>
      </p:sp>
      <p:sp>
        <p:nvSpPr>
          <p:cNvPr id="8" name="Content Placeholder 7"/>
          <p:cNvSpPr>
            <a:spLocks noGrp="1"/>
          </p:cNvSpPr>
          <p:nvPr>
            <p:ph idx="1"/>
          </p:nvPr>
        </p:nvSpPr>
        <p:spPr/>
        <p:txBody>
          <a:bodyPr/>
          <a:lstStyle/>
          <a:p>
            <a:r>
              <a:rPr lang="en-GB" dirty="0"/>
              <a:t>Core elements of exemplary academic integrity policy</a:t>
            </a:r>
          </a:p>
          <a:p>
            <a:pPr lvl="1"/>
            <a:r>
              <a:rPr lang="en-GB" dirty="0"/>
              <a:t>Access, Approach, Responsibility, Support, Detail</a:t>
            </a:r>
          </a:p>
          <a:p>
            <a:r>
              <a:rPr lang="en-GB" dirty="0"/>
              <a:t>Recommendations</a:t>
            </a:r>
          </a:p>
          <a:p>
            <a:pPr lvl="1"/>
            <a:r>
              <a:rPr lang="en-GB" dirty="0"/>
              <a:t>Regular review of policy and process</a:t>
            </a:r>
          </a:p>
          <a:p>
            <a:pPr lvl="1"/>
            <a:r>
              <a:rPr lang="en-GB" dirty="0"/>
              <a:t>Academic integrity champions</a:t>
            </a:r>
          </a:p>
          <a:p>
            <a:pPr lvl="1"/>
            <a:r>
              <a:rPr lang="en-GB" dirty="0"/>
              <a:t>Academic integrity education for all stakeholders</a:t>
            </a:r>
          </a:p>
          <a:p>
            <a:pPr lvl="1"/>
            <a:r>
              <a:rPr lang="en-GB" dirty="0"/>
              <a:t>Student engagement</a:t>
            </a:r>
          </a:p>
          <a:p>
            <a:pPr lvl="1"/>
            <a:r>
              <a:rPr lang="en-GB" dirty="0"/>
              <a:t>Robust decision making systems</a:t>
            </a:r>
          </a:p>
          <a:p>
            <a:pPr lvl="1"/>
            <a:r>
              <a:rPr lang="en-GB" dirty="0"/>
              <a:t>Record keeping for evaluation</a:t>
            </a:r>
          </a:p>
          <a:p>
            <a:pPr marL="0" indent="0">
              <a:buNone/>
            </a:pPr>
            <a:r>
              <a:rPr lang="en-GB" sz="2400" dirty="0" err="1"/>
              <a:t>Bretag</a:t>
            </a:r>
            <a:r>
              <a:rPr lang="en-GB" sz="2400" dirty="0"/>
              <a:t> et al (2013): </a:t>
            </a:r>
            <a:r>
              <a:rPr lang="en-GB" sz="2400" dirty="0">
                <a:hlinkClick r:id="rId3"/>
              </a:rPr>
              <a:t>www.unisa.edu.au/EAIP</a:t>
            </a:r>
            <a:endParaRPr lang="en-US" sz="2400" dirty="0"/>
          </a:p>
          <a:p>
            <a:pPr marL="0" indent="0">
              <a:buNone/>
            </a:pPr>
            <a:endParaRPr lang="en-GB" dirty="0"/>
          </a:p>
        </p:txBody>
      </p:sp>
      <p:sp>
        <p:nvSpPr>
          <p:cNvPr id="2" name="Slide Number Placeholder 1"/>
          <p:cNvSpPr>
            <a:spLocks noGrp="1"/>
          </p:cNvSpPr>
          <p:nvPr>
            <p:ph type="sldNum" sz="quarter" idx="4"/>
          </p:nvPr>
        </p:nvSpPr>
        <p:spPr/>
        <p:txBody>
          <a:bodyPr/>
          <a:lstStyle/>
          <a:p>
            <a:fld id="{A72A18AC-CE6E-42B9-A9BC-71F062A5C50D}" type="slidenum">
              <a:rPr lang="en-GB" smtClean="0"/>
              <a:pPr/>
              <a:t>13</a:t>
            </a:fld>
            <a:endParaRPr lang="en-GB"/>
          </a:p>
        </p:txBody>
      </p:sp>
      <p:sp>
        <p:nvSpPr>
          <p:cNvPr id="3" name="Date Placeholder 2"/>
          <p:cNvSpPr>
            <a:spLocks noGrp="1"/>
          </p:cNvSpPr>
          <p:nvPr>
            <p:ph type="dt" sz="half" idx="2"/>
          </p:nvPr>
        </p:nvSpPr>
        <p:spPr/>
        <p:txBody>
          <a:bodyPr/>
          <a:lstStyle/>
          <a:p>
            <a:fld id="{A6F8823D-7BE7-4CC2-8591-F0779F70D188}" type="datetime1">
              <a:rPr lang="en-GB" smtClean="0"/>
              <a:pPr/>
              <a:t>18/12/2017</a:t>
            </a:fld>
            <a:endParaRPr lang="en-GB" dirty="0"/>
          </a:p>
        </p:txBody>
      </p:sp>
    </p:spTree>
    <p:extLst>
      <p:ext uri="{BB962C8B-B14F-4D97-AF65-F5344CB8AC3E}">
        <p14:creationId xmlns:p14="http://schemas.microsoft.com/office/powerpoint/2010/main" xmlns="" val="729662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UK Quality Code for Higher Education</a:t>
            </a:r>
          </a:p>
        </p:txBody>
      </p:sp>
      <p:sp>
        <p:nvSpPr>
          <p:cNvPr id="8" name="Content Placeholder 7"/>
          <p:cNvSpPr>
            <a:spLocks noGrp="1"/>
          </p:cNvSpPr>
          <p:nvPr>
            <p:ph idx="1"/>
          </p:nvPr>
        </p:nvSpPr>
        <p:spPr/>
        <p:txBody>
          <a:bodyPr>
            <a:normAutofit lnSpcReduction="10000"/>
          </a:bodyPr>
          <a:lstStyle/>
          <a:p>
            <a:r>
              <a:rPr lang="en-GB" sz="2800" b="1" dirty="0">
                <a:solidFill>
                  <a:schemeClr val="accent5">
                    <a:lumMod val="75000"/>
                  </a:schemeClr>
                </a:solidFill>
              </a:rPr>
              <a:t>Indicator 7 </a:t>
            </a:r>
            <a:r>
              <a:rPr lang="en-US" sz="2800" dirty="0"/>
              <a:t>–</a:t>
            </a:r>
            <a:r>
              <a:rPr lang="en-GB" sz="2800" dirty="0"/>
              <a:t> </a:t>
            </a:r>
            <a:r>
              <a:rPr lang="en-US" sz="2800" dirty="0"/>
              <a:t>Students are provided with opportunities to develop an understanding of, and the necessary skills to demonstrate, good academic practice</a:t>
            </a:r>
          </a:p>
          <a:p>
            <a:r>
              <a:rPr lang="en-GB" sz="2800" b="1" dirty="0">
                <a:solidFill>
                  <a:schemeClr val="accent5">
                    <a:lumMod val="75000"/>
                  </a:schemeClr>
                </a:solidFill>
              </a:rPr>
              <a:t>Indicator 14 </a:t>
            </a:r>
            <a:r>
              <a:rPr lang="en-US" sz="2800" dirty="0"/>
              <a:t>– Higher education providers operate processes for preventing, identifying, investigating and responding to unacceptable academic practice</a:t>
            </a:r>
            <a:endParaRPr lang="en-GB" sz="2800" dirty="0"/>
          </a:p>
          <a:p>
            <a:pPr marL="0" indent="0">
              <a:buNone/>
            </a:pPr>
            <a:endParaRPr lang="en-GB" sz="2800" dirty="0"/>
          </a:p>
          <a:p>
            <a:pPr marL="0" indent="0">
              <a:buNone/>
            </a:pPr>
            <a:r>
              <a:rPr lang="en-GB" sz="2800" dirty="0"/>
              <a:t>Chapter B6: </a:t>
            </a:r>
            <a:r>
              <a:rPr lang="en-US" sz="2800" dirty="0"/>
              <a:t>Assessment of students and the recognition of prior learning (QAA, 2013)</a:t>
            </a:r>
          </a:p>
          <a:p>
            <a:pPr marL="0" indent="0">
              <a:buNone/>
            </a:pPr>
            <a:endParaRPr lang="en-GB" dirty="0"/>
          </a:p>
        </p:txBody>
      </p:sp>
      <p:sp>
        <p:nvSpPr>
          <p:cNvPr id="2" name="Slide Number Placeholder 1"/>
          <p:cNvSpPr>
            <a:spLocks noGrp="1"/>
          </p:cNvSpPr>
          <p:nvPr>
            <p:ph type="sldNum" sz="quarter" idx="4"/>
          </p:nvPr>
        </p:nvSpPr>
        <p:spPr/>
        <p:txBody>
          <a:bodyPr/>
          <a:lstStyle/>
          <a:p>
            <a:fld id="{A72A18AC-CE6E-42B9-A9BC-71F062A5C50D}" type="slidenum">
              <a:rPr lang="en-GB" smtClean="0"/>
              <a:pPr/>
              <a:t>14</a:t>
            </a:fld>
            <a:endParaRPr lang="en-GB"/>
          </a:p>
        </p:txBody>
      </p:sp>
      <p:sp>
        <p:nvSpPr>
          <p:cNvPr id="3" name="Date Placeholder 2"/>
          <p:cNvSpPr>
            <a:spLocks noGrp="1"/>
          </p:cNvSpPr>
          <p:nvPr>
            <p:ph type="dt" sz="half" idx="2"/>
          </p:nvPr>
        </p:nvSpPr>
        <p:spPr/>
        <p:txBody>
          <a:bodyPr/>
          <a:lstStyle/>
          <a:p>
            <a:fld id="{A6F8823D-7BE7-4CC2-8591-F0779F70D188}" type="datetime1">
              <a:rPr lang="en-GB" smtClean="0"/>
              <a:pPr/>
              <a:t>18/12/2017</a:t>
            </a:fld>
            <a:endParaRPr lang="en-GB" dirty="0"/>
          </a:p>
        </p:txBody>
      </p:sp>
    </p:spTree>
    <p:extLst>
      <p:ext uri="{BB962C8B-B14F-4D97-AF65-F5344CB8AC3E}">
        <p14:creationId xmlns:p14="http://schemas.microsoft.com/office/powerpoint/2010/main" xmlns="" val="1807676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07703"/>
            <a:ext cx="10515600" cy="646331"/>
          </a:xfrm>
        </p:spPr>
        <p:txBody>
          <a:bodyPr>
            <a:normAutofit fontScale="90000"/>
          </a:bodyPr>
          <a:lstStyle/>
          <a:p>
            <a:r>
              <a:rPr lang="en-GB" dirty="0"/>
              <a:t>Assessing incidences, supporting decision-making </a:t>
            </a:r>
          </a:p>
        </p:txBody>
      </p:sp>
      <p:sp>
        <p:nvSpPr>
          <p:cNvPr id="8" name="Content Placeholder 7"/>
          <p:cNvSpPr>
            <a:spLocks noGrp="1"/>
          </p:cNvSpPr>
          <p:nvPr>
            <p:ph idx="1"/>
          </p:nvPr>
        </p:nvSpPr>
        <p:spPr/>
        <p:txBody>
          <a:bodyPr>
            <a:normAutofit lnSpcReduction="10000"/>
          </a:bodyPr>
          <a:lstStyle/>
          <a:p>
            <a:r>
              <a:rPr lang="en-GB" sz="2400" dirty="0"/>
              <a:t>Classification framework or scheme</a:t>
            </a:r>
          </a:p>
          <a:p>
            <a:pPr lvl="1"/>
            <a:r>
              <a:rPr lang="en-GB" sz="2400" dirty="0"/>
              <a:t>Help promote consistency in decision-making across a university</a:t>
            </a:r>
          </a:p>
          <a:p>
            <a:pPr lvl="1"/>
            <a:r>
              <a:rPr lang="en-GB" sz="2400" dirty="0"/>
              <a:t>Severity or degree of seriousness of an incident based on four dimensions or criteria</a:t>
            </a:r>
          </a:p>
          <a:p>
            <a:pPr lvl="2"/>
            <a:r>
              <a:rPr lang="en-GB" sz="2400" dirty="0"/>
              <a:t>Experience of the student</a:t>
            </a:r>
          </a:p>
          <a:p>
            <a:pPr lvl="2"/>
            <a:r>
              <a:rPr lang="en-GB" sz="2400" dirty="0"/>
              <a:t>Nature of the breach</a:t>
            </a:r>
          </a:p>
          <a:p>
            <a:pPr lvl="2"/>
            <a:r>
              <a:rPr lang="en-GB" sz="2400" dirty="0"/>
              <a:t>Extent of misconduct</a:t>
            </a:r>
          </a:p>
          <a:p>
            <a:pPr lvl="2"/>
            <a:r>
              <a:rPr lang="en-GB" sz="2400" dirty="0"/>
              <a:t>Intention of student</a:t>
            </a:r>
          </a:p>
          <a:p>
            <a:pPr marL="0" indent="0">
              <a:buNone/>
            </a:pPr>
            <a:endParaRPr lang="en-GB" sz="2400" dirty="0"/>
          </a:p>
          <a:p>
            <a:pPr marL="0" indent="0">
              <a:buNone/>
            </a:pPr>
            <a:r>
              <a:rPr lang="en-GB" sz="2400" dirty="0"/>
              <a:t>(Yeo and </a:t>
            </a:r>
            <a:r>
              <a:rPr lang="en-GB" sz="2400" dirty="0" err="1"/>
              <a:t>Chien</a:t>
            </a:r>
            <a:r>
              <a:rPr lang="en-GB" sz="2400" dirty="0"/>
              <a:t>, 2007; Griffith University, 2011)</a:t>
            </a:r>
            <a:endParaRPr lang="en-US" sz="2400" dirty="0"/>
          </a:p>
          <a:p>
            <a:pPr marL="0" indent="0">
              <a:buNone/>
            </a:pPr>
            <a:endParaRPr lang="en-GB" dirty="0"/>
          </a:p>
        </p:txBody>
      </p:sp>
      <p:sp>
        <p:nvSpPr>
          <p:cNvPr id="2" name="Slide Number Placeholder 1"/>
          <p:cNvSpPr>
            <a:spLocks noGrp="1"/>
          </p:cNvSpPr>
          <p:nvPr>
            <p:ph type="sldNum" sz="quarter" idx="4"/>
          </p:nvPr>
        </p:nvSpPr>
        <p:spPr/>
        <p:txBody>
          <a:bodyPr/>
          <a:lstStyle/>
          <a:p>
            <a:fld id="{A72A18AC-CE6E-42B9-A9BC-71F062A5C50D}" type="slidenum">
              <a:rPr lang="en-GB" smtClean="0"/>
              <a:pPr/>
              <a:t>15</a:t>
            </a:fld>
            <a:endParaRPr lang="en-GB"/>
          </a:p>
        </p:txBody>
      </p:sp>
      <p:sp>
        <p:nvSpPr>
          <p:cNvPr id="3" name="Date Placeholder 2"/>
          <p:cNvSpPr>
            <a:spLocks noGrp="1"/>
          </p:cNvSpPr>
          <p:nvPr>
            <p:ph type="dt" sz="half" idx="2"/>
          </p:nvPr>
        </p:nvSpPr>
        <p:spPr/>
        <p:txBody>
          <a:bodyPr/>
          <a:lstStyle/>
          <a:p>
            <a:fld id="{A6F8823D-7BE7-4CC2-8591-F0779F70D188}" type="datetime1">
              <a:rPr lang="en-GB" smtClean="0"/>
              <a:pPr/>
              <a:t>18/12/2017</a:t>
            </a:fld>
            <a:endParaRPr lang="en-GB" dirty="0"/>
          </a:p>
        </p:txBody>
      </p:sp>
    </p:spTree>
    <p:extLst>
      <p:ext uri="{BB962C8B-B14F-4D97-AF65-F5344CB8AC3E}">
        <p14:creationId xmlns:p14="http://schemas.microsoft.com/office/powerpoint/2010/main" xmlns="" val="504637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72A18AC-CE6E-42B9-A9BC-71F062A5C50D}" type="slidenum">
              <a:rPr lang="en-GB" smtClean="0"/>
              <a:pPr/>
              <a:t>16</a:t>
            </a:fld>
            <a:endParaRPr lang="en-GB"/>
          </a:p>
        </p:txBody>
      </p:sp>
      <p:sp>
        <p:nvSpPr>
          <p:cNvPr id="3" name="Date Placeholder 2"/>
          <p:cNvSpPr>
            <a:spLocks noGrp="1"/>
          </p:cNvSpPr>
          <p:nvPr>
            <p:ph type="dt" sz="half" idx="10"/>
          </p:nvPr>
        </p:nvSpPr>
        <p:spPr/>
        <p:txBody>
          <a:bodyPr/>
          <a:lstStyle/>
          <a:p>
            <a:fld id="{A6F8823D-7BE7-4CC2-8591-F0779F70D188}" type="datetime1">
              <a:rPr lang="en-GB" smtClean="0"/>
              <a:pPr/>
              <a:t>18/12/2017</a:t>
            </a:fld>
            <a:endParaRPr lang="en-GB" dirty="0"/>
          </a:p>
        </p:txBody>
      </p:sp>
      <p:sp>
        <p:nvSpPr>
          <p:cNvPr id="10" name="Content Placeholder 9"/>
          <p:cNvSpPr>
            <a:spLocks noGrp="1"/>
          </p:cNvSpPr>
          <p:nvPr>
            <p:ph idx="1"/>
          </p:nvPr>
        </p:nvSpPr>
        <p:spPr/>
        <p:txBody>
          <a:bodyPr/>
          <a:lstStyle/>
          <a:p>
            <a:pPr marL="57150" indent="0">
              <a:buNone/>
            </a:pPr>
            <a:r>
              <a:rPr lang="en-GB" dirty="0"/>
              <a:t>Stage one of the Suspected Academic Misconduct Procedure:</a:t>
            </a:r>
          </a:p>
          <a:p>
            <a:pPr marL="400050"/>
            <a:r>
              <a:rPr lang="en-GB" dirty="0"/>
              <a:t>What kinds of key issues emerge?</a:t>
            </a:r>
          </a:p>
          <a:p>
            <a:pPr marL="400050"/>
            <a:r>
              <a:rPr lang="en-GB" dirty="0"/>
              <a:t>Consider aggravating or mitigating factors, or other factors that are (often) relevant</a:t>
            </a:r>
          </a:p>
          <a:p>
            <a:pPr marL="400050"/>
            <a:r>
              <a:rPr lang="en-GB" dirty="0"/>
              <a:t>Explore dimensions or criteria at play in decision making</a:t>
            </a:r>
          </a:p>
          <a:p>
            <a:pPr marL="400050"/>
            <a:endParaRPr lang="en-GB" dirty="0"/>
          </a:p>
          <a:p>
            <a:pPr marL="57150" indent="0" algn="ctr">
              <a:buNone/>
            </a:pPr>
            <a:r>
              <a:rPr lang="en-GB" b="1" dirty="0">
                <a:solidFill>
                  <a:schemeClr val="accent1">
                    <a:lumMod val="50000"/>
                  </a:schemeClr>
                </a:solidFill>
              </a:rPr>
              <a:t>In discussion groups; prepare for the plenary</a:t>
            </a:r>
          </a:p>
          <a:p>
            <a:endParaRPr lang="en-GB" dirty="0"/>
          </a:p>
        </p:txBody>
      </p:sp>
      <p:sp>
        <p:nvSpPr>
          <p:cNvPr id="9" name="Title 8"/>
          <p:cNvSpPr>
            <a:spLocks noGrp="1"/>
          </p:cNvSpPr>
          <p:nvPr>
            <p:ph type="title"/>
          </p:nvPr>
        </p:nvSpPr>
        <p:spPr/>
        <p:txBody>
          <a:bodyPr/>
          <a:lstStyle/>
          <a:p>
            <a:r>
              <a:rPr lang="en-GB" dirty="0"/>
              <a:t>First activity: exploring issues and criteria</a:t>
            </a:r>
          </a:p>
        </p:txBody>
      </p:sp>
      <p:pic>
        <p:nvPicPr>
          <p:cNvPr id="12" name="Picture 2"/>
          <p:cNvPicPr>
            <a:picLocks noGrp="1" noChangeAspect="1" noChangeArrowheads="1"/>
          </p:cNvPicPr>
          <p:nvPr>
            <p:ph idx="11"/>
          </p:nvPr>
        </p:nvPicPr>
        <p:blipFill>
          <a:blip r:embed="rId3" cstate="print">
            <a:extLst>
              <a:ext uri="{28A0092B-C50C-407E-A947-70E740481C1C}">
                <a14:useLocalDpi xmlns:a14="http://schemas.microsoft.com/office/drawing/2010/main" xmlns="" val="0"/>
              </a:ext>
            </a:extLst>
          </a:blip>
          <a:stretch>
            <a:fillRect/>
          </a:stretch>
        </p:blipFill>
        <p:spPr bwMode="auto">
          <a:xfrm>
            <a:off x="7370575" y="1346200"/>
            <a:ext cx="3161087" cy="445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29421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72A18AC-CE6E-42B9-A9BC-71F062A5C50D}" type="slidenum">
              <a:rPr lang="en-GB" smtClean="0"/>
              <a:pPr/>
              <a:t>17</a:t>
            </a:fld>
            <a:endParaRPr lang="en-GB"/>
          </a:p>
        </p:txBody>
      </p:sp>
      <p:sp>
        <p:nvSpPr>
          <p:cNvPr id="3" name="Date Placeholder 2"/>
          <p:cNvSpPr>
            <a:spLocks noGrp="1"/>
          </p:cNvSpPr>
          <p:nvPr>
            <p:ph type="dt" sz="half" idx="10"/>
          </p:nvPr>
        </p:nvSpPr>
        <p:spPr/>
        <p:txBody>
          <a:bodyPr/>
          <a:lstStyle/>
          <a:p>
            <a:fld id="{A6F8823D-7BE7-4CC2-8591-F0779F70D188}" type="datetime1">
              <a:rPr lang="en-GB" smtClean="0"/>
              <a:pPr/>
              <a:t>18/12/2017</a:t>
            </a:fld>
            <a:endParaRPr lang="en-GB" dirty="0"/>
          </a:p>
        </p:txBody>
      </p:sp>
      <p:sp>
        <p:nvSpPr>
          <p:cNvPr id="4" name="Content Placeholder 3"/>
          <p:cNvSpPr>
            <a:spLocks noGrp="1"/>
          </p:cNvSpPr>
          <p:nvPr>
            <p:ph idx="1"/>
          </p:nvPr>
        </p:nvSpPr>
        <p:spPr/>
        <p:txBody>
          <a:bodyPr>
            <a:normAutofit lnSpcReduction="10000"/>
          </a:bodyPr>
          <a:lstStyle/>
          <a:p>
            <a:pPr marL="0" indent="0">
              <a:spcBef>
                <a:spcPts val="0"/>
              </a:spcBef>
              <a:spcAft>
                <a:spcPts val="0"/>
              </a:spcAft>
              <a:buNone/>
              <a:defRPr/>
            </a:pPr>
            <a:r>
              <a:rPr lang="en-US" sz="2400" dirty="0"/>
              <a:t>Action plans for implementing policy and sharing good practice:</a:t>
            </a:r>
          </a:p>
          <a:p>
            <a:pPr>
              <a:spcBef>
                <a:spcPts val="0"/>
              </a:spcBef>
              <a:spcAft>
                <a:spcPts val="0"/>
              </a:spcAft>
              <a:defRPr/>
            </a:pPr>
            <a:r>
              <a:rPr lang="en-US" sz="2400" dirty="0"/>
              <a:t>Anticipated outcomes</a:t>
            </a:r>
          </a:p>
          <a:p>
            <a:pPr>
              <a:spcBef>
                <a:spcPts val="0"/>
              </a:spcBef>
              <a:spcAft>
                <a:spcPts val="0"/>
              </a:spcAft>
              <a:defRPr/>
            </a:pPr>
            <a:r>
              <a:rPr lang="en-US" sz="2400" dirty="0"/>
              <a:t>Potential issues and challenges; strategies to address these</a:t>
            </a:r>
          </a:p>
          <a:p>
            <a:pPr>
              <a:spcBef>
                <a:spcPts val="0"/>
              </a:spcBef>
              <a:spcAft>
                <a:spcPts val="0"/>
              </a:spcAft>
              <a:defRPr/>
            </a:pPr>
            <a:r>
              <a:rPr lang="en-US" sz="2400" dirty="0"/>
              <a:t>Approaches and ideas </a:t>
            </a:r>
          </a:p>
          <a:p>
            <a:pPr>
              <a:spcBef>
                <a:spcPts val="0"/>
              </a:spcBef>
              <a:spcAft>
                <a:spcPts val="0"/>
              </a:spcAft>
              <a:defRPr/>
            </a:pPr>
            <a:r>
              <a:rPr lang="en-GB" sz="2400" dirty="0"/>
              <a:t>Timescale, with milestones and associated activities</a:t>
            </a:r>
          </a:p>
          <a:p>
            <a:pPr>
              <a:spcBef>
                <a:spcPts val="0"/>
              </a:spcBef>
              <a:spcAft>
                <a:spcPts val="0"/>
              </a:spcAft>
              <a:defRPr/>
            </a:pPr>
            <a:r>
              <a:rPr lang="en-GB" sz="2400" dirty="0"/>
              <a:t>Resources matter</a:t>
            </a:r>
          </a:p>
          <a:p>
            <a:pPr lvl="1">
              <a:spcBef>
                <a:spcPts val="0"/>
              </a:spcBef>
              <a:spcAft>
                <a:spcPts val="0"/>
              </a:spcAft>
              <a:defRPr/>
            </a:pPr>
            <a:r>
              <a:rPr lang="en-GB" dirty="0"/>
              <a:t>Considerations, options ...</a:t>
            </a:r>
            <a:endParaRPr lang="en-GB" sz="2400" dirty="0"/>
          </a:p>
          <a:p>
            <a:pPr marL="57150" indent="0" algn="ctr">
              <a:buNone/>
            </a:pPr>
            <a:r>
              <a:rPr lang="en-GB" sz="2400" b="1" dirty="0">
                <a:solidFill>
                  <a:schemeClr val="accent1">
                    <a:lumMod val="50000"/>
                  </a:schemeClr>
                </a:solidFill>
              </a:rPr>
              <a:t>In discussion groups: ideas, points for action plan</a:t>
            </a:r>
          </a:p>
          <a:p>
            <a:pPr marL="0" indent="0">
              <a:buNone/>
            </a:pPr>
            <a:endParaRPr lang="en-GB" dirty="0"/>
          </a:p>
        </p:txBody>
      </p:sp>
      <p:sp>
        <p:nvSpPr>
          <p:cNvPr id="6" name="Title 5"/>
          <p:cNvSpPr>
            <a:spLocks noGrp="1"/>
          </p:cNvSpPr>
          <p:nvPr>
            <p:ph type="title"/>
          </p:nvPr>
        </p:nvSpPr>
        <p:spPr/>
        <p:txBody>
          <a:bodyPr/>
          <a:lstStyle/>
          <a:p>
            <a:r>
              <a:rPr lang="en-GB" dirty="0"/>
              <a:t>Second activity</a:t>
            </a:r>
          </a:p>
        </p:txBody>
      </p:sp>
      <p:pic>
        <p:nvPicPr>
          <p:cNvPr id="7" name="Picture 2"/>
          <p:cNvPicPr>
            <a:picLocks noGrp="1" noChangeAspect="1" noChangeArrowheads="1"/>
          </p:cNvPicPr>
          <p:nvPr>
            <p:ph idx="11"/>
          </p:nvPr>
        </p:nvPicPr>
        <p:blipFill>
          <a:blip r:embed="rId3" cstate="print">
            <a:extLst>
              <a:ext uri="{28A0092B-C50C-407E-A947-70E740481C1C}">
                <a14:useLocalDpi xmlns:a14="http://schemas.microsoft.com/office/drawing/2010/main" xmlns="" val="0"/>
              </a:ext>
            </a:extLst>
          </a:blip>
          <a:stretch>
            <a:fillRect/>
          </a:stretch>
        </p:blipFill>
        <p:spPr bwMode="auto">
          <a:xfrm>
            <a:off x="7370575" y="1346200"/>
            <a:ext cx="3161087" cy="445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535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72A18AC-CE6E-42B9-A9BC-71F062A5C50D}" type="slidenum">
              <a:rPr lang="en-GB" smtClean="0"/>
              <a:pPr/>
              <a:t>18</a:t>
            </a:fld>
            <a:endParaRPr lang="en-GB"/>
          </a:p>
        </p:txBody>
      </p:sp>
      <p:sp>
        <p:nvSpPr>
          <p:cNvPr id="3" name="Date Placeholder 2"/>
          <p:cNvSpPr>
            <a:spLocks noGrp="1"/>
          </p:cNvSpPr>
          <p:nvPr>
            <p:ph type="dt" sz="half" idx="10"/>
          </p:nvPr>
        </p:nvSpPr>
        <p:spPr/>
        <p:txBody>
          <a:bodyPr/>
          <a:lstStyle/>
          <a:p>
            <a:fld id="{A6F8823D-7BE7-4CC2-8591-F0779F70D188}" type="datetime1">
              <a:rPr lang="en-GB" smtClean="0"/>
              <a:pPr/>
              <a:t>18/12/2017</a:t>
            </a:fld>
            <a:endParaRPr lang="en-GB" dirty="0"/>
          </a:p>
        </p:txBody>
      </p:sp>
      <p:sp>
        <p:nvSpPr>
          <p:cNvPr id="8" name="Content Placeholder 7"/>
          <p:cNvSpPr>
            <a:spLocks noGrp="1"/>
          </p:cNvSpPr>
          <p:nvPr>
            <p:ph idx="1"/>
          </p:nvPr>
        </p:nvSpPr>
        <p:spPr/>
        <p:txBody>
          <a:bodyPr/>
          <a:lstStyle/>
          <a:p>
            <a:endParaRPr lang="en-GB" dirty="0"/>
          </a:p>
        </p:txBody>
      </p:sp>
      <p:sp>
        <p:nvSpPr>
          <p:cNvPr id="7" name="Title 6"/>
          <p:cNvSpPr>
            <a:spLocks noGrp="1"/>
          </p:cNvSpPr>
          <p:nvPr>
            <p:ph type="title"/>
          </p:nvPr>
        </p:nvSpPr>
        <p:spPr/>
        <p:txBody>
          <a:bodyPr/>
          <a:lstStyle/>
          <a:p>
            <a:r>
              <a:rPr lang="en-GB" dirty="0"/>
              <a:t>Concluding thoughts</a:t>
            </a:r>
          </a:p>
        </p:txBody>
      </p:sp>
      <p:pic>
        <p:nvPicPr>
          <p:cNvPr id="10" name="Picture 2"/>
          <p:cNvPicPr>
            <a:picLocks noGrp="1" noChangeAspect="1" noChangeArrowheads="1"/>
          </p:cNvPicPr>
          <p:nvPr>
            <p:ph idx="11"/>
          </p:nvPr>
        </p:nvPicPr>
        <p:blipFill>
          <a:blip r:embed="rId3" cstate="print">
            <a:extLst>
              <a:ext uri="{28A0092B-C50C-407E-A947-70E740481C1C}">
                <a14:useLocalDpi xmlns:a14="http://schemas.microsoft.com/office/drawing/2010/main" xmlns="" val="0"/>
              </a:ext>
            </a:extLst>
          </a:blip>
          <a:stretch>
            <a:fillRect/>
          </a:stretch>
        </p:blipFill>
        <p:spPr bwMode="auto">
          <a:xfrm>
            <a:off x="7370575" y="1346200"/>
            <a:ext cx="3161087" cy="44561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16350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References and resources</a:t>
            </a:r>
          </a:p>
        </p:txBody>
      </p:sp>
      <p:sp>
        <p:nvSpPr>
          <p:cNvPr id="7" name="Content Placeholder 6"/>
          <p:cNvSpPr>
            <a:spLocks noGrp="1"/>
          </p:cNvSpPr>
          <p:nvPr>
            <p:ph idx="1"/>
          </p:nvPr>
        </p:nvSpPr>
        <p:spPr/>
        <p:txBody>
          <a:bodyPr>
            <a:normAutofit fontScale="92500" lnSpcReduction="20000"/>
          </a:bodyPr>
          <a:lstStyle/>
          <a:p>
            <a:pPr marL="0" indent="0">
              <a:buNone/>
            </a:pPr>
            <a:r>
              <a:rPr lang="en-US" sz="1300" dirty="0" err="1"/>
              <a:t>Bretag</a:t>
            </a:r>
            <a:r>
              <a:rPr lang="en-US" sz="1300" dirty="0"/>
              <a:t>, T. , Mahmud, S., Wallace, M., Walker, R. McGowan, U., East, J., Green, M., Partridge, L. and James, C. (2013) ‘Teach us how to do it properly!’ An Australian academic integrity student survey. </a:t>
            </a:r>
            <a:r>
              <a:rPr lang="en-US" sz="1300" i="1" dirty="0"/>
              <a:t>Studies in Higher Education</a:t>
            </a:r>
            <a:r>
              <a:rPr lang="en-US" sz="1300" dirty="0"/>
              <a:t>, DOI: 10.1080/03075079.2013.777406.</a:t>
            </a:r>
          </a:p>
          <a:p>
            <a:pPr marL="0" indent="0">
              <a:buNone/>
            </a:pPr>
            <a:r>
              <a:rPr lang="en-US" sz="1300" dirty="0" err="1"/>
              <a:t>Bretag</a:t>
            </a:r>
            <a:r>
              <a:rPr lang="en-US" sz="1300" dirty="0"/>
              <a:t>, T. et al (2013) Exemplary Academic Integrity Project:  </a:t>
            </a:r>
            <a:r>
              <a:rPr lang="en-US" sz="1300" dirty="0">
                <a:hlinkClick r:id="rId3"/>
              </a:rPr>
              <a:t>www.unisa.edu.au/EAIP</a:t>
            </a:r>
            <a:r>
              <a:rPr lang="en-US" sz="1300" dirty="0"/>
              <a:t>.</a:t>
            </a:r>
          </a:p>
          <a:p>
            <a:pPr marL="0" indent="0">
              <a:buNone/>
            </a:pPr>
            <a:r>
              <a:rPr lang="en-US" sz="1300" dirty="0"/>
              <a:t>Exemplary Academic Integrity Project (EAIP): Embedding and extending exemplary academic integrity policy and support frameworks across the higher education sector (2013), </a:t>
            </a:r>
            <a:r>
              <a:rPr lang="en-US" sz="1300" i="1" dirty="0"/>
              <a:t>Plain English definition of Academic Integrity</a:t>
            </a:r>
            <a:r>
              <a:rPr lang="en-US" sz="1300" dirty="0"/>
              <a:t>, Office for Learning and Teaching Strategic Commissioned Project 2012-2013, http: </a:t>
            </a:r>
            <a:r>
              <a:rPr lang="en-US" sz="1300" dirty="0">
                <a:hlinkClick r:id="rId3"/>
              </a:rPr>
              <a:t>www.unisa.edu.au/EAIP</a:t>
            </a:r>
            <a:r>
              <a:rPr lang="en-US" sz="1300" dirty="0"/>
              <a:t>. </a:t>
            </a:r>
          </a:p>
          <a:p>
            <a:pPr marL="0" lvl="1" indent="0">
              <a:buNone/>
            </a:pPr>
            <a:r>
              <a:rPr lang="en-GB" sz="1300" dirty="0" err="1"/>
              <a:t>Glendinning</a:t>
            </a:r>
            <a:r>
              <a:rPr lang="en-GB" sz="1300" dirty="0"/>
              <a:t>, I. (2013) </a:t>
            </a:r>
            <a:r>
              <a:rPr lang="en-GB" sz="1300" i="1" dirty="0"/>
              <a:t>Plagiarism Policies in the United Kingdom: Full report</a:t>
            </a:r>
            <a:r>
              <a:rPr lang="en-GB" sz="1300" dirty="0"/>
              <a:t>. Impact of Policies for Plagiarism in Higher Education Across Europe (IPPHEAE).  Available from: </a:t>
            </a:r>
            <a:r>
              <a:rPr lang="en-GB" sz="1300" dirty="0">
                <a:hlinkClick r:id="rId4"/>
              </a:rPr>
              <a:t>http://ippheae.eu/</a:t>
            </a:r>
            <a:r>
              <a:rPr lang="en-GB" sz="1300" dirty="0"/>
              <a:t>   </a:t>
            </a:r>
          </a:p>
          <a:p>
            <a:pPr marL="0" lvl="1" indent="0">
              <a:buNone/>
            </a:pPr>
            <a:r>
              <a:rPr lang="en-GB" sz="1300" dirty="0"/>
              <a:t>Griffith University (2011) Institutional Framework for Promoting Academic Integrity Among Students.</a:t>
            </a:r>
          </a:p>
          <a:p>
            <a:pPr marL="0" indent="0">
              <a:buNone/>
            </a:pPr>
            <a:r>
              <a:rPr lang="en-GB" sz="1300" dirty="0"/>
              <a:t>Morris, E. with Carroll, J. (2011) </a:t>
            </a:r>
            <a:r>
              <a:rPr lang="en-GB" sz="1300" i="1" dirty="0"/>
              <a:t>Policy works: recommendations for reviewing policy to manage unacceptable academic practice in higher education</a:t>
            </a:r>
            <a:r>
              <a:rPr lang="en-GB" sz="1300" dirty="0"/>
              <a:t>. The Academy JISC Academic Integrity Service, The Higher Education Academy.  Available from: </a:t>
            </a:r>
            <a:r>
              <a:rPr lang="en-GB" sz="1300" dirty="0">
                <a:hlinkClick r:id="rId5"/>
              </a:rPr>
              <a:t>www.heacademy.ac.uk/academic-integrity</a:t>
            </a:r>
            <a:r>
              <a:rPr lang="en-GB" sz="1300" dirty="0"/>
              <a:t>. </a:t>
            </a:r>
          </a:p>
          <a:p>
            <a:pPr marL="0" indent="0">
              <a:buNone/>
            </a:pPr>
            <a:r>
              <a:rPr lang="en-GB" sz="1300" dirty="0"/>
              <a:t>Morris. E. (2010) </a:t>
            </a:r>
            <a:r>
              <a:rPr lang="en-GB" sz="1300" i="1" dirty="0"/>
              <a:t>Supporting Academic Integrity: Approaches and resources for higher education</a:t>
            </a:r>
            <a:r>
              <a:rPr lang="en-GB" sz="1300" dirty="0"/>
              <a:t>. The Academy JISC Academic Integrity Service, The Higher Education Academy.  Available from: </a:t>
            </a:r>
            <a:r>
              <a:rPr lang="en-GB" sz="1300" dirty="0">
                <a:hlinkClick r:id="rId5"/>
              </a:rPr>
              <a:t>www.heacademy.ac.uk/academic-integrity</a:t>
            </a:r>
            <a:r>
              <a:rPr lang="en-GB" sz="1300" dirty="0"/>
              <a:t>. </a:t>
            </a:r>
          </a:p>
          <a:p>
            <a:pPr marL="0" lvl="1" indent="0">
              <a:buNone/>
            </a:pPr>
            <a:r>
              <a:rPr lang="en-GB" sz="1300" dirty="0"/>
              <a:t>Power, L. G. (2009) University Students’ Perceptions of Plagiarism. </a:t>
            </a:r>
            <a:r>
              <a:rPr lang="en-GB" sz="1300" i="1" dirty="0"/>
              <a:t>The Journal of Higher Education</a:t>
            </a:r>
            <a:r>
              <a:rPr lang="en-GB" sz="1300" dirty="0"/>
              <a:t>, 80 (6), 643-662.</a:t>
            </a:r>
          </a:p>
          <a:p>
            <a:pPr marL="0" lvl="1" indent="0">
              <a:buNone/>
            </a:pPr>
            <a:r>
              <a:rPr lang="en-GB" sz="1300" dirty="0"/>
              <a:t>Sutherland-Smith, W. (2008) </a:t>
            </a:r>
            <a:r>
              <a:rPr lang="en-GB" sz="1300" i="1" dirty="0"/>
              <a:t>Plagiarism, the Internet and Student Learning: Improving Academic Integrity</a:t>
            </a:r>
            <a:r>
              <a:rPr lang="en-GB" sz="1300" dirty="0"/>
              <a:t>. New York and London: Routledge.</a:t>
            </a:r>
          </a:p>
          <a:p>
            <a:pPr marL="0" indent="0">
              <a:buNone/>
            </a:pPr>
            <a:r>
              <a:rPr lang="en-GB" sz="1300" dirty="0"/>
              <a:t>QAA (2013) </a:t>
            </a:r>
            <a:r>
              <a:rPr lang="en-GB" sz="1300" i="1" dirty="0"/>
              <a:t>UK Quality Code for Higher Education</a:t>
            </a:r>
            <a:r>
              <a:rPr lang="en-GB" sz="1300" dirty="0"/>
              <a:t>. Part B: Assuring and enhancing academic quality. Chapter B6: Assessment of students and the recognition of prior learning. Available from:  </a:t>
            </a:r>
            <a:r>
              <a:rPr lang="en-GB" sz="1300" dirty="0">
                <a:hlinkClick r:id="rId6"/>
              </a:rPr>
              <a:t>http://www.qaa.ac.uk/Publications/InformationAndGuidance/Documents/B6.pdf</a:t>
            </a:r>
            <a:r>
              <a:rPr lang="en-GB" sz="1300" dirty="0"/>
              <a:t> </a:t>
            </a:r>
          </a:p>
          <a:p>
            <a:pPr marL="0" indent="0">
              <a:buNone/>
            </a:pPr>
            <a:r>
              <a:rPr lang="en-GB" sz="1300" dirty="0"/>
              <a:t>Yeo, S. and </a:t>
            </a:r>
            <a:r>
              <a:rPr lang="en-GB" sz="1300" dirty="0" err="1"/>
              <a:t>Chien</a:t>
            </a:r>
            <a:r>
              <a:rPr lang="en-GB" sz="1300" dirty="0"/>
              <a:t>, R. (2007) Evaluation of a Process and </a:t>
            </a:r>
            <a:r>
              <a:rPr lang="en-GB" sz="1300" dirty="0" err="1"/>
              <a:t>Proforma</a:t>
            </a:r>
            <a:r>
              <a:rPr lang="en-GB" sz="1300" dirty="0"/>
              <a:t> for making Consistent Decisions about the Seriousness of Plagiarism Incidents. </a:t>
            </a:r>
            <a:r>
              <a:rPr lang="en-GB" sz="1300" i="1" dirty="0"/>
              <a:t>Quality in Higher Education</a:t>
            </a:r>
            <a:r>
              <a:rPr lang="en-GB" sz="1300" dirty="0"/>
              <a:t>, 13, 2, 187-204.</a:t>
            </a:r>
          </a:p>
          <a:p>
            <a:pPr marL="0" indent="0">
              <a:buNone/>
            </a:pPr>
            <a:endParaRPr lang="en-GB" dirty="0"/>
          </a:p>
        </p:txBody>
      </p:sp>
      <p:sp>
        <p:nvSpPr>
          <p:cNvPr id="2" name="Slide Number Placeholder 1"/>
          <p:cNvSpPr>
            <a:spLocks noGrp="1"/>
          </p:cNvSpPr>
          <p:nvPr>
            <p:ph type="sldNum" sz="quarter" idx="4"/>
          </p:nvPr>
        </p:nvSpPr>
        <p:spPr/>
        <p:txBody>
          <a:bodyPr/>
          <a:lstStyle/>
          <a:p>
            <a:fld id="{A72A18AC-CE6E-42B9-A9BC-71F062A5C50D}" type="slidenum">
              <a:rPr lang="en-GB" smtClean="0"/>
              <a:pPr/>
              <a:t>19</a:t>
            </a:fld>
            <a:endParaRPr lang="en-GB"/>
          </a:p>
        </p:txBody>
      </p:sp>
      <p:sp>
        <p:nvSpPr>
          <p:cNvPr id="3" name="Date Placeholder 2"/>
          <p:cNvSpPr>
            <a:spLocks noGrp="1"/>
          </p:cNvSpPr>
          <p:nvPr>
            <p:ph type="dt" sz="half" idx="2"/>
          </p:nvPr>
        </p:nvSpPr>
        <p:spPr/>
        <p:txBody>
          <a:bodyPr/>
          <a:lstStyle/>
          <a:p>
            <a:fld id="{A6F8823D-7BE7-4CC2-8591-F0779F70D188}" type="datetime1">
              <a:rPr lang="en-GB" smtClean="0"/>
              <a:pPr/>
              <a:t>18/12/2017</a:t>
            </a:fld>
            <a:endParaRPr lang="en-GB" dirty="0"/>
          </a:p>
        </p:txBody>
      </p:sp>
    </p:spTree>
    <p:extLst>
      <p:ext uri="{BB962C8B-B14F-4D97-AF65-F5344CB8AC3E}">
        <p14:creationId xmlns:p14="http://schemas.microsoft.com/office/powerpoint/2010/main" xmlns="" val="2542470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Developing and implementing an </a:t>
            </a:r>
            <a:r>
              <a:rPr lang="en-GB" dirty="0"/>
              <a:t>academic integrity policy</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xmlns="" val="2341106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72A18AC-CE6E-42B9-A9BC-71F062A5C50D}" type="slidenum">
              <a:rPr lang="en-GB" smtClean="0"/>
              <a:pPr/>
              <a:t>20</a:t>
            </a:fld>
            <a:endParaRPr lang="en-GB"/>
          </a:p>
        </p:txBody>
      </p:sp>
      <p:sp>
        <p:nvSpPr>
          <p:cNvPr id="6" name="Date Placeholder 5"/>
          <p:cNvSpPr>
            <a:spLocks noGrp="1"/>
          </p:cNvSpPr>
          <p:nvPr>
            <p:ph type="dt" sz="half" idx="2"/>
          </p:nvPr>
        </p:nvSpPr>
        <p:spPr/>
        <p:txBody>
          <a:bodyPr/>
          <a:lstStyle/>
          <a:p>
            <a:fld id="{B88DDD26-F1C9-47C9-B1D2-6A668DE839F3}" type="datetime1">
              <a:rPr lang="en-GB" smtClean="0"/>
              <a:pPr/>
              <a:t>18/12/2017</a:t>
            </a:fld>
            <a:endParaRPr lang="en-GB" dirty="0"/>
          </a:p>
        </p:txBody>
      </p:sp>
      <p:sp>
        <p:nvSpPr>
          <p:cNvPr id="7" name="Title 6"/>
          <p:cNvSpPr>
            <a:spLocks noGrp="1"/>
          </p:cNvSpPr>
          <p:nvPr>
            <p:ph type="title"/>
          </p:nvPr>
        </p:nvSpPr>
        <p:spPr/>
        <p:txBody>
          <a:bodyPr/>
          <a:lstStyle/>
          <a:p>
            <a:endParaRPr lang="en-GB"/>
          </a:p>
        </p:txBody>
      </p:sp>
      <p:sp>
        <p:nvSpPr>
          <p:cNvPr id="8" name="Text Placeholder 7"/>
          <p:cNvSpPr>
            <a:spLocks noGrp="1"/>
          </p:cNvSpPr>
          <p:nvPr>
            <p:ph type="body" idx="1"/>
          </p:nvPr>
        </p:nvSpPr>
        <p:spPr/>
        <p:txBody>
          <a:bodyPr/>
          <a:lstStyle/>
          <a:p>
            <a:endParaRPr lang="en-GB"/>
          </a:p>
        </p:txBody>
      </p:sp>
    </p:spTree>
    <p:extLst>
      <p:ext uri="{BB962C8B-B14F-4D97-AF65-F5344CB8AC3E}">
        <p14:creationId xmlns:p14="http://schemas.microsoft.com/office/powerpoint/2010/main" xmlns="" val="2927112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workshop will give:</a:t>
            </a:r>
          </a:p>
        </p:txBody>
      </p:sp>
      <p:sp>
        <p:nvSpPr>
          <p:cNvPr id="3" name="Content Placeholder 2"/>
          <p:cNvSpPr>
            <a:spLocks noGrp="1"/>
          </p:cNvSpPr>
          <p:nvPr>
            <p:ph idx="1"/>
          </p:nvPr>
        </p:nvSpPr>
        <p:spPr/>
        <p:txBody>
          <a:bodyPr>
            <a:normAutofit fontScale="92500" lnSpcReduction="10000"/>
          </a:bodyPr>
          <a:lstStyle/>
          <a:p>
            <a:pPr marL="0" lvl="0" indent="0">
              <a:buNone/>
            </a:pPr>
            <a:r>
              <a:rPr lang="en-GB" sz="2800" dirty="0"/>
              <a:t>an opportunity to attendees to:</a:t>
            </a:r>
          </a:p>
          <a:p>
            <a:r>
              <a:rPr lang="en-GB" sz="2800" dirty="0"/>
              <a:t>consider established perspectives, principles and recommendations in the field of academic integrity and student plagiarism, particularly in relation to enhancing and connecting policy and practice</a:t>
            </a:r>
          </a:p>
          <a:p>
            <a:pPr lvl="0"/>
            <a:r>
              <a:rPr lang="en-GB" sz="2800" dirty="0"/>
              <a:t>reflect on supporting the Suspected Academic Misconduct Procedure, identifying key issues that tend to arise from this</a:t>
            </a:r>
          </a:p>
          <a:p>
            <a:pPr lvl="0"/>
            <a:r>
              <a:rPr lang="en-GB" sz="2800" dirty="0"/>
              <a:t>look at how complementary policy documentation, such as tools to support consistent decision making in managing cases might be created and used</a:t>
            </a:r>
          </a:p>
          <a:p>
            <a:pPr marL="0" indent="0">
              <a:buNone/>
            </a:pPr>
            <a:endParaRPr lang="en-GB" dirty="0"/>
          </a:p>
        </p:txBody>
      </p:sp>
      <p:sp>
        <p:nvSpPr>
          <p:cNvPr id="22" name="Slide Number Placeholder 21"/>
          <p:cNvSpPr>
            <a:spLocks noGrp="1"/>
          </p:cNvSpPr>
          <p:nvPr>
            <p:ph type="sldNum" sz="quarter" idx="4"/>
          </p:nvPr>
        </p:nvSpPr>
        <p:spPr/>
        <p:txBody>
          <a:bodyPr/>
          <a:lstStyle/>
          <a:p>
            <a:fld id="{A72A18AC-CE6E-42B9-A9BC-71F062A5C50D}" type="slidenum">
              <a:rPr lang="en-GB" smtClean="0"/>
              <a:pPr/>
              <a:t>3</a:t>
            </a:fld>
            <a:endParaRPr lang="en-GB"/>
          </a:p>
        </p:txBody>
      </p:sp>
      <p:sp>
        <p:nvSpPr>
          <p:cNvPr id="19" name="Date Placeholder 18"/>
          <p:cNvSpPr>
            <a:spLocks noGrp="1"/>
          </p:cNvSpPr>
          <p:nvPr>
            <p:ph type="dt" sz="half" idx="2"/>
          </p:nvPr>
        </p:nvSpPr>
        <p:spPr/>
        <p:txBody>
          <a:bodyPr/>
          <a:lstStyle/>
          <a:p>
            <a:fld id="{6ED04829-658C-423D-8243-AF25860193A6}" type="datetime1">
              <a:rPr lang="en-GB" smtClean="0"/>
              <a:pPr/>
              <a:t>18/12/2017</a:t>
            </a:fld>
            <a:endParaRPr lang="en-GB" dirty="0"/>
          </a:p>
        </p:txBody>
      </p:sp>
    </p:spTree>
    <p:extLst>
      <p:ext uri="{BB962C8B-B14F-4D97-AF65-F5344CB8AC3E}">
        <p14:creationId xmlns:p14="http://schemas.microsoft.com/office/powerpoint/2010/main" xmlns="" val="922464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A72A18AC-CE6E-42B9-A9BC-71F062A5C50D}" type="slidenum">
              <a:rPr lang="en-GB" smtClean="0"/>
              <a:pPr/>
              <a:t>4</a:t>
            </a:fld>
            <a:endParaRPr lang="en-GB"/>
          </a:p>
        </p:txBody>
      </p:sp>
      <p:sp>
        <p:nvSpPr>
          <p:cNvPr id="7" name="Date Placeholder 6"/>
          <p:cNvSpPr>
            <a:spLocks noGrp="1"/>
          </p:cNvSpPr>
          <p:nvPr>
            <p:ph type="dt" sz="half" idx="10"/>
          </p:nvPr>
        </p:nvSpPr>
        <p:spPr/>
        <p:txBody>
          <a:bodyPr/>
          <a:lstStyle/>
          <a:p>
            <a:fld id="{559F1510-CBD8-4B15-A3C4-3029A8DC4757}" type="datetime1">
              <a:rPr lang="en-GB" smtClean="0"/>
              <a:pPr/>
              <a:t>18/12/2017</a:t>
            </a:fld>
            <a:endParaRPr lang="en-GB" dirty="0"/>
          </a:p>
        </p:txBody>
      </p:sp>
      <p:sp>
        <p:nvSpPr>
          <p:cNvPr id="6" name="Content Placeholder 5"/>
          <p:cNvSpPr>
            <a:spLocks noGrp="1"/>
          </p:cNvSpPr>
          <p:nvPr>
            <p:ph idx="1"/>
          </p:nvPr>
        </p:nvSpPr>
        <p:spPr/>
        <p:txBody>
          <a:bodyPr/>
          <a:lstStyle/>
          <a:p>
            <a:pPr marL="0" lvl="0" indent="0">
              <a:buNone/>
            </a:pPr>
            <a:r>
              <a:rPr lang="en-GB" sz="2400" dirty="0"/>
              <a:t>An opportunity to:</a:t>
            </a:r>
          </a:p>
          <a:p>
            <a:pPr lvl="0"/>
            <a:r>
              <a:rPr lang="en-GB" sz="2400" dirty="0"/>
              <a:t>Explore how good practice can be fostered and shared by all Suspected Academic Misconduct Officers (SAMOs) or now  often called Academic Conduct Officers</a:t>
            </a:r>
          </a:p>
          <a:p>
            <a:pPr lvl="0"/>
            <a:r>
              <a:rPr lang="en-GB" sz="2400" dirty="0"/>
              <a:t>Create an action plan focusing on implementing policy</a:t>
            </a:r>
          </a:p>
          <a:p>
            <a:pPr marL="0" indent="0">
              <a:buNone/>
            </a:pPr>
            <a:endParaRPr lang="en-GB" dirty="0"/>
          </a:p>
        </p:txBody>
      </p:sp>
      <p:sp>
        <p:nvSpPr>
          <p:cNvPr id="2" name="Title 1"/>
          <p:cNvSpPr>
            <a:spLocks noGrp="1"/>
          </p:cNvSpPr>
          <p:nvPr>
            <p:ph type="title"/>
          </p:nvPr>
        </p:nvSpPr>
        <p:spPr/>
        <p:txBody>
          <a:bodyPr/>
          <a:lstStyle/>
          <a:p>
            <a:r>
              <a:rPr lang="en-GB" dirty="0"/>
              <a:t>Aims of the workshop</a:t>
            </a:r>
          </a:p>
        </p:txBody>
      </p:sp>
      <p:pic>
        <p:nvPicPr>
          <p:cNvPr id="11" name="Picture 2"/>
          <p:cNvPicPr>
            <a:picLocks noGrp="1" noChangeAspect="1" noChangeArrowheads="1"/>
          </p:cNvPicPr>
          <p:nvPr>
            <p:ph idx="11"/>
          </p:nvPr>
        </p:nvPicPr>
        <p:blipFill>
          <a:blip r:embed="rId3" cstate="print">
            <a:extLst>
              <a:ext uri="{28A0092B-C50C-407E-A947-70E740481C1C}">
                <a14:useLocalDpi xmlns:a14="http://schemas.microsoft.com/office/drawing/2010/main" xmlns="" val="0"/>
              </a:ext>
            </a:extLst>
          </a:blip>
          <a:stretch>
            <a:fillRect/>
          </a:stretch>
        </p:blipFill>
        <p:spPr bwMode="auto">
          <a:xfrm>
            <a:off x="7370575" y="1346200"/>
            <a:ext cx="3161087" cy="44561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3007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72A18AC-CE6E-42B9-A9BC-71F062A5C50D}" type="slidenum">
              <a:rPr lang="en-GB" smtClean="0"/>
              <a:pPr/>
              <a:t>5</a:t>
            </a:fld>
            <a:endParaRPr lang="en-GB"/>
          </a:p>
        </p:txBody>
      </p:sp>
      <p:sp>
        <p:nvSpPr>
          <p:cNvPr id="3" name="Date Placeholder 2"/>
          <p:cNvSpPr>
            <a:spLocks noGrp="1"/>
          </p:cNvSpPr>
          <p:nvPr>
            <p:ph type="dt" sz="half" idx="10"/>
          </p:nvPr>
        </p:nvSpPr>
        <p:spPr/>
        <p:txBody>
          <a:bodyPr/>
          <a:lstStyle/>
          <a:p>
            <a:fld id="{A6F8823D-7BE7-4CC2-8591-F0779F70D188}" type="datetime1">
              <a:rPr lang="en-GB" smtClean="0"/>
              <a:pPr/>
              <a:t>18/12/2017</a:t>
            </a:fld>
            <a:endParaRPr lang="en-GB" dirty="0"/>
          </a:p>
        </p:txBody>
      </p:sp>
      <p:sp>
        <p:nvSpPr>
          <p:cNvPr id="4" name="Content Placeholder 3"/>
          <p:cNvSpPr>
            <a:spLocks noGrp="1"/>
          </p:cNvSpPr>
          <p:nvPr>
            <p:ph idx="1"/>
          </p:nvPr>
        </p:nvSpPr>
        <p:spPr/>
        <p:txBody>
          <a:bodyPr/>
          <a:lstStyle/>
          <a:p>
            <a:r>
              <a:rPr lang="en-US" dirty="0"/>
              <a:t>“Academic integrity means acting with the values of honesty, trust, fairness, respect and responsibility in learning, teaching and research. It is important for students, teachers, researchers and all staff to act in an honest way, be responsible for their actions, and show fairness in every part of their work. Staff should be role models to students. Academic integrity is important for an individual’s and a school’s reputation”</a:t>
            </a:r>
            <a:endParaRPr lang="en-GB" dirty="0"/>
          </a:p>
          <a:p>
            <a:pPr marL="0" indent="0">
              <a:buNone/>
            </a:pPr>
            <a:endParaRPr lang="en-GB" dirty="0"/>
          </a:p>
        </p:txBody>
      </p:sp>
      <p:sp>
        <p:nvSpPr>
          <p:cNvPr id="6" name="Title 5"/>
          <p:cNvSpPr>
            <a:spLocks noGrp="1"/>
          </p:cNvSpPr>
          <p:nvPr>
            <p:ph type="title"/>
          </p:nvPr>
        </p:nvSpPr>
        <p:spPr/>
        <p:txBody>
          <a:bodyPr/>
          <a:lstStyle/>
          <a:p>
            <a:r>
              <a:rPr lang="en-US" dirty="0"/>
              <a:t>Definition of academic integrity</a:t>
            </a:r>
            <a:endParaRPr lang="en-GB" dirty="0"/>
          </a:p>
        </p:txBody>
      </p:sp>
      <p:pic>
        <p:nvPicPr>
          <p:cNvPr id="7" name="Picture 2"/>
          <p:cNvPicPr>
            <a:picLocks noGrp="1" noChangeAspect="1" noChangeArrowheads="1"/>
          </p:cNvPicPr>
          <p:nvPr>
            <p:ph idx="11"/>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51179" y="1676400"/>
            <a:ext cx="3207321" cy="40771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9"/>
          <p:cNvSpPr txBox="1">
            <a:spLocks noChangeArrowheads="1"/>
          </p:cNvSpPr>
          <p:nvPr/>
        </p:nvSpPr>
        <p:spPr bwMode="auto">
          <a:xfrm>
            <a:off x="755576" y="5088444"/>
            <a:ext cx="545668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dirty="0">
                <a:latin typeface="Gill Sans MT" panose="020B0502020104020203" pitchFamily="34" charset="0"/>
              </a:rPr>
              <a:t>Exemplary Academic Integrity Project (EAIP</a:t>
            </a:r>
            <a:r>
              <a:rPr lang="en-US" sz="2000" dirty="0" smtClean="0">
                <a:latin typeface="Gill Sans MT" panose="020B0502020104020203" pitchFamily="34" charset="0"/>
              </a:rPr>
              <a:t>):</a:t>
            </a:r>
            <a:r>
              <a:rPr lang="en-GB" sz="2000" dirty="0" smtClean="0">
                <a:latin typeface="Gill Sans MT" panose="020B0502020104020203" pitchFamily="34" charset="0"/>
              </a:rPr>
              <a:t> </a:t>
            </a:r>
            <a:r>
              <a:rPr lang="en-GB" sz="2000" dirty="0" smtClean="0">
                <a:latin typeface="Gill Sans MT" panose="020B0502020104020203" pitchFamily="34" charset="0"/>
                <a:hlinkClick r:id="rId4"/>
              </a:rPr>
              <a:t>www.unisa.edu.au/EAIP</a:t>
            </a:r>
            <a:r>
              <a:rPr lang="en-GB" sz="2000" dirty="0" smtClean="0">
                <a:latin typeface="Gill Sans MT" panose="020B0502020104020203" pitchFamily="34" charset="0"/>
              </a:rPr>
              <a:t> </a:t>
            </a:r>
            <a:endParaRPr lang="en-GB" sz="2000" dirty="0">
              <a:latin typeface="Gill Sans MT" pitchFamily="34" charset="0"/>
            </a:endParaRPr>
          </a:p>
        </p:txBody>
      </p:sp>
    </p:spTree>
    <p:extLst>
      <p:ext uri="{BB962C8B-B14F-4D97-AF65-F5344CB8AC3E}">
        <p14:creationId xmlns:p14="http://schemas.microsoft.com/office/powerpoint/2010/main" xmlns="" val="4264516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4"/>
          </p:nvPr>
        </p:nvSpPr>
        <p:spPr/>
        <p:txBody>
          <a:bodyPr/>
          <a:lstStyle/>
          <a:p>
            <a:fld id="{A72A18AC-CE6E-42B9-A9BC-71F062A5C50D}" type="slidenum">
              <a:rPr lang="en-GB" smtClean="0"/>
              <a:pPr/>
              <a:t>6</a:t>
            </a:fld>
            <a:endParaRPr lang="en-GB"/>
          </a:p>
        </p:txBody>
      </p:sp>
      <p:sp>
        <p:nvSpPr>
          <p:cNvPr id="16" name="Date Placeholder 15"/>
          <p:cNvSpPr>
            <a:spLocks noGrp="1"/>
          </p:cNvSpPr>
          <p:nvPr>
            <p:ph type="dt" sz="half" idx="10"/>
          </p:nvPr>
        </p:nvSpPr>
        <p:spPr/>
        <p:txBody>
          <a:bodyPr/>
          <a:lstStyle/>
          <a:p>
            <a:fld id="{0C74A42F-382D-4FB0-BFDF-E17B19F33BBB}" type="datetime1">
              <a:rPr lang="en-GB" smtClean="0"/>
              <a:pPr/>
              <a:t>18/12/2017</a:t>
            </a:fld>
            <a:endParaRPr lang="en-GB" dirty="0"/>
          </a:p>
        </p:txBody>
      </p:sp>
      <p:sp>
        <p:nvSpPr>
          <p:cNvPr id="9" name="Content Placeholder 8"/>
          <p:cNvSpPr>
            <a:spLocks noGrp="1"/>
          </p:cNvSpPr>
          <p:nvPr>
            <p:ph idx="1"/>
          </p:nvPr>
        </p:nvSpPr>
        <p:spPr/>
        <p:txBody>
          <a:bodyPr>
            <a:normAutofit lnSpcReduction="10000"/>
          </a:bodyPr>
          <a:lstStyle/>
          <a:p>
            <a:r>
              <a:rPr lang="en-GB" sz="2800" dirty="0"/>
              <a:t>Process and procedure</a:t>
            </a:r>
          </a:p>
          <a:p>
            <a:r>
              <a:rPr lang="en-GB" sz="2800" dirty="0"/>
              <a:t>Plagiarism prevention, avoidance and minimising risk</a:t>
            </a:r>
          </a:p>
          <a:p>
            <a:r>
              <a:rPr lang="en-GB" sz="2800" dirty="0"/>
              <a:t>Plagiarism, misconduct and ‘cheating’</a:t>
            </a:r>
          </a:p>
          <a:p>
            <a:r>
              <a:rPr lang="en-GB" sz="2800" dirty="0"/>
              <a:t>Case, offence</a:t>
            </a:r>
          </a:p>
          <a:p>
            <a:r>
              <a:rPr lang="en-GB" sz="2800" dirty="0"/>
              <a:t>Penalty, punishment</a:t>
            </a:r>
          </a:p>
          <a:p>
            <a:r>
              <a:rPr lang="en-GB" sz="2800" dirty="0"/>
              <a:t>Academic dishonesty</a:t>
            </a:r>
          </a:p>
          <a:p>
            <a:pPr marL="0" indent="0">
              <a:buNone/>
            </a:pPr>
            <a:endParaRPr lang="en-GB" dirty="0"/>
          </a:p>
        </p:txBody>
      </p:sp>
      <p:sp>
        <p:nvSpPr>
          <p:cNvPr id="10" name="Content Placeholder 9"/>
          <p:cNvSpPr>
            <a:spLocks noGrp="1"/>
          </p:cNvSpPr>
          <p:nvPr>
            <p:ph idx="11"/>
          </p:nvPr>
        </p:nvSpPr>
        <p:spPr/>
        <p:txBody>
          <a:bodyPr>
            <a:normAutofit lnSpcReduction="10000"/>
          </a:bodyPr>
          <a:lstStyle/>
          <a:p>
            <a:r>
              <a:rPr lang="en-GB" sz="2800" dirty="0"/>
              <a:t>Code of conduct</a:t>
            </a:r>
          </a:p>
          <a:p>
            <a:r>
              <a:rPr lang="en-GB" sz="2800" dirty="0"/>
              <a:t>Promoting academic integrity, culture and values</a:t>
            </a:r>
          </a:p>
          <a:p>
            <a:r>
              <a:rPr lang="en-GB" sz="2800" dirty="0"/>
              <a:t>Unacceptable academic practice</a:t>
            </a:r>
          </a:p>
          <a:p>
            <a:r>
              <a:rPr lang="en-GB" sz="2800" dirty="0"/>
              <a:t>Good academic practice</a:t>
            </a:r>
          </a:p>
          <a:p>
            <a:r>
              <a:rPr lang="en-GB" sz="2800" dirty="0"/>
              <a:t>Outcomes</a:t>
            </a:r>
          </a:p>
          <a:p>
            <a:r>
              <a:rPr lang="en-GB" sz="2800" dirty="0"/>
              <a:t>Academic honesty</a:t>
            </a:r>
          </a:p>
          <a:p>
            <a:pPr marL="0" indent="0">
              <a:buNone/>
            </a:pPr>
            <a:endParaRPr lang="en-GB" dirty="0"/>
          </a:p>
        </p:txBody>
      </p:sp>
      <p:sp>
        <p:nvSpPr>
          <p:cNvPr id="6" name="Title 5"/>
          <p:cNvSpPr>
            <a:spLocks noGrp="1"/>
          </p:cNvSpPr>
          <p:nvPr>
            <p:ph type="title"/>
          </p:nvPr>
        </p:nvSpPr>
        <p:spPr/>
        <p:txBody>
          <a:bodyPr/>
          <a:lstStyle/>
          <a:p>
            <a:r>
              <a:rPr lang="en-GB" dirty="0"/>
              <a:t>A note on terminology</a:t>
            </a:r>
          </a:p>
        </p:txBody>
      </p:sp>
    </p:spTree>
    <p:extLst>
      <p:ext uri="{BB962C8B-B14F-4D97-AF65-F5344CB8AC3E}">
        <p14:creationId xmlns:p14="http://schemas.microsoft.com/office/powerpoint/2010/main" xmlns="" val="286551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72A18AC-CE6E-42B9-A9BC-71F062A5C50D}" type="slidenum">
              <a:rPr lang="en-GB" smtClean="0"/>
              <a:pPr/>
              <a:t>7</a:t>
            </a:fld>
            <a:endParaRPr lang="en-GB"/>
          </a:p>
        </p:txBody>
      </p:sp>
      <p:sp>
        <p:nvSpPr>
          <p:cNvPr id="3" name="Date Placeholder 2"/>
          <p:cNvSpPr>
            <a:spLocks noGrp="1"/>
          </p:cNvSpPr>
          <p:nvPr>
            <p:ph type="dt" sz="half" idx="10"/>
          </p:nvPr>
        </p:nvSpPr>
        <p:spPr/>
        <p:txBody>
          <a:bodyPr/>
          <a:lstStyle/>
          <a:p>
            <a:fld id="{A6F8823D-7BE7-4CC2-8591-F0779F70D188}" type="datetime1">
              <a:rPr lang="en-GB" smtClean="0"/>
              <a:pPr/>
              <a:t>18/12/2017</a:t>
            </a:fld>
            <a:endParaRPr lang="en-GB" dirty="0"/>
          </a:p>
        </p:txBody>
      </p:sp>
      <p:sp>
        <p:nvSpPr>
          <p:cNvPr id="4" name="Content Placeholder 3"/>
          <p:cNvSpPr>
            <a:spLocks noGrp="1"/>
          </p:cNvSpPr>
          <p:nvPr>
            <p:ph idx="1"/>
          </p:nvPr>
        </p:nvSpPr>
        <p:spPr/>
        <p:txBody>
          <a:bodyPr>
            <a:normAutofit fontScale="85000" lnSpcReduction="20000"/>
          </a:bodyPr>
          <a:lstStyle/>
          <a:p>
            <a:pPr>
              <a:defRPr/>
            </a:pPr>
            <a:r>
              <a:rPr lang="en-GB" sz="2400" dirty="0"/>
              <a:t>Initiative funded by the HEA and JISC (2009-2011)</a:t>
            </a:r>
          </a:p>
          <a:p>
            <a:pPr lvl="0">
              <a:defRPr/>
            </a:pPr>
            <a:r>
              <a:rPr lang="en-GB" sz="2400" dirty="0"/>
              <a:t>Enhance understanding of academic integrity issues</a:t>
            </a:r>
          </a:p>
          <a:p>
            <a:pPr>
              <a:defRPr/>
            </a:pPr>
            <a:r>
              <a:rPr lang="en-GB" sz="2400" dirty="0"/>
              <a:t>Highlight cross disciplinary and subject-specific issues</a:t>
            </a:r>
          </a:p>
          <a:p>
            <a:pPr lvl="0">
              <a:defRPr/>
            </a:pPr>
            <a:r>
              <a:rPr lang="en-GB" sz="2400" dirty="0"/>
              <a:t>Promote institutional approaches</a:t>
            </a:r>
          </a:p>
          <a:p>
            <a:pPr lvl="1">
              <a:defRPr/>
            </a:pPr>
            <a:r>
              <a:rPr lang="en-GB" sz="2000" dirty="0"/>
              <a:t>Policy development</a:t>
            </a:r>
          </a:p>
          <a:p>
            <a:pPr lvl="1">
              <a:defRPr/>
            </a:pPr>
            <a:r>
              <a:rPr lang="en-GB" sz="2000" dirty="0"/>
              <a:t>Educational strategies</a:t>
            </a:r>
          </a:p>
          <a:p>
            <a:pPr lvl="0">
              <a:defRPr/>
            </a:pPr>
            <a:r>
              <a:rPr lang="en-GB" sz="2400" dirty="0"/>
              <a:t>Produce guidance</a:t>
            </a:r>
          </a:p>
          <a:p>
            <a:pPr lvl="1">
              <a:defRPr/>
            </a:pPr>
            <a:r>
              <a:rPr lang="en-US" sz="2000" dirty="0" err="1"/>
              <a:t>Synthesising</a:t>
            </a:r>
            <a:r>
              <a:rPr lang="en-US" sz="2000" dirty="0"/>
              <a:t> work</a:t>
            </a:r>
          </a:p>
          <a:p>
            <a:pPr lvl="1">
              <a:defRPr/>
            </a:pPr>
            <a:r>
              <a:rPr lang="en-US" sz="2000" dirty="0"/>
              <a:t>Recommendations</a:t>
            </a:r>
          </a:p>
          <a:p>
            <a:pPr lvl="1">
              <a:defRPr/>
            </a:pPr>
            <a:r>
              <a:rPr lang="en-US" sz="2000" dirty="0"/>
              <a:t>Case studies</a:t>
            </a:r>
          </a:p>
          <a:p>
            <a:endParaRPr lang="en-GB" dirty="0"/>
          </a:p>
        </p:txBody>
      </p:sp>
      <p:sp>
        <p:nvSpPr>
          <p:cNvPr id="6" name="Title 5"/>
          <p:cNvSpPr>
            <a:spLocks noGrp="1"/>
          </p:cNvSpPr>
          <p:nvPr>
            <p:ph type="title"/>
          </p:nvPr>
        </p:nvSpPr>
        <p:spPr/>
        <p:txBody>
          <a:bodyPr/>
          <a:lstStyle/>
          <a:p>
            <a:r>
              <a:rPr lang="en-GB" dirty="0"/>
              <a:t>Academic Integrity Service</a:t>
            </a:r>
          </a:p>
        </p:txBody>
      </p:sp>
      <p:pic>
        <p:nvPicPr>
          <p:cNvPr id="7" name="Picture 3"/>
          <p:cNvPicPr>
            <a:picLocks noGrp="1" noChangeAspect="1" noChangeArrowheads="1"/>
          </p:cNvPicPr>
          <p:nvPr>
            <p:ph idx="11"/>
          </p:nvPr>
        </p:nvPicPr>
        <p:blipFill>
          <a:blip r:embed="rId3" cstate="print"/>
          <a:srcRect/>
          <a:stretch>
            <a:fillRect/>
          </a:stretch>
        </p:blipFill>
        <p:spPr bwMode="auto">
          <a:xfrm>
            <a:off x="6889909" y="2568416"/>
            <a:ext cx="2331720" cy="3268980"/>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pic>
        <p:nvPicPr>
          <p:cNvPr id="8" name="Picture 3"/>
          <p:cNvPicPr>
            <a:picLocks noChangeAspect="1" noChangeArrowheads="1"/>
          </p:cNvPicPr>
          <p:nvPr/>
        </p:nvPicPr>
        <p:blipFill>
          <a:blip r:embed="rId4" cstate="print"/>
          <a:srcRect/>
          <a:stretch>
            <a:fillRect/>
          </a:stretch>
        </p:blipFill>
        <p:spPr>
          <a:xfrm>
            <a:off x="8802216" y="1205508"/>
            <a:ext cx="2088728" cy="2952385"/>
          </a:xfrm>
          <a:prstGeom prst="rect">
            <a:avLst/>
          </a:prstGeom>
          <a:ln>
            <a:solidFill>
              <a:schemeClr val="tx1">
                <a:lumMod val="50000"/>
                <a:lumOff val="50000"/>
              </a:schemeClr>
            </a:solidFill>
          </a:ln>
        </p:spPr>
      </p:pic>
    </p:spTree>
    <p:extLst>
      <p:ext uri="{BB962C8B-B14F-4D97-AF65-F5344CB8AC3E}">
        <p14:creationId xmlns:p14="http://schemas.microsoft.com/office/powerpoint/2010/main" xmlns="" val="1866547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72A18AC-CE6E-42B9-A9BC-71F062A5C50D}" type="slidenum">
              <a:rPr lang="en-GB" smtClean="0"/>
              <a:pPr/>
              <a:t>8</a:t>
            </a:fld>
            <a:endParaRPr lang="en-GB"/>
          </a:p>
        </p:txBody>
      </p:sp>
      <p:sp>
        <p:nvSpPr>
          <p:cNvPr id="6" name="Date Placeholder 5"/>
          <p:cNvSpPr>
            <a:spLocks noGrp="1"/>
          </p:cNvSpPr>
          <p:nvPr>
            <p:ph type="dt" sz="half" idx="10"/>
          </p:nvPr>
        </p:nvSpPr>
        <p:spPr/>
        <p:txBody>
          <a:bodyPr/>
          <a:lstStyle/>
          <a:p>
            <a:fld id="{8088EF2F-D6D2-4769-A07C-0BF800FAF034}" type="datetime1">
              <a:rPr lang="en-GB" smtClean="0"/>
              <a:pPr/>
              <a:t>18/12/2017</a:t>
            </a:fld>
            <a:endParaRPr lang="en-GB" dirty="0"/>
          </a:p>
        </p:txBody>
      </p:sp>
      <p:sp>
        <p:nvSpPr>
          <p:cNvPr id="5" name="Content Placeholder 4"/>
          <p:cNvSpPr>
            <a:spLocks noGrp="1"/>
          </p:cNvSpPr>
          <p:nvPr>
            <p:ph idx="1"/>
          </p:nvPr>
        </p:nvSpPr>
        <p:spPr/>
        <p:txBody>
          <a:bodyPr/>
          <a:lstStyle/>
          <a:p>
            <a:pPr marL="0" indent="0">
              <a:buNone/>
            </a:pPr>
            <a:r>
              <a:rPr lang="en-GB" sz="3200" dirty="0"/>
              <a:t>What are the </a:t>
            </a:r>
            <a:r>
              <a:rPr lang="en-GB" sz="3200" b="1" dirty="0"/>
              <a:t>reasons</a:t>
            </a:r>
            <a:r>
              <a:rPr lang="en-GB" sz="3200" dirty="0"/>
              <a:t> for unacceptable academic practice?</a:t>
            </a:r>
          </a:p>
          <a:p>
            <a:pPr lvl="1"/>
            <a:r>
              <a:rPr lang="en-GB" sz="2800" dirty="0"/>
              <a:t>Plagiarism</a:t>
            </a:r>
          </a:p>
          <a:p>
            <a:pPr lvl="1"/>
            <a:r>
              <a:rPr lang="en-GB" sz="2800" dirty="0"/>
              <a:t>Collusion</a:t>
            </a:r>
          </a:p>
          <a:p>
            <a:pPr lvl="1"/>
            <a:r>
              <a:rPr lang="en-GB" sz="2800" dirty="0"/>
              <a:t>Data fabrication</a:t>
            </a:r>
          </a:p>
          <a:p>
            <a:endParaRPr lang="en-GB" dirty="0"/>
          </a:p>
        </p:txBody>
      </p:sp>
      <p:sp>
        <p:nvSpPr>
          <p:cNvPr id="2" name="Title 1"/>
          <p:cNvSpPr>
            <a:spLocks noGrp="1"/>
          </p:cNvSpPr>
          <p:nvPr>
            <p:ph type="title"/>
          </p:nvPr>
        </p:nvSpPr>
        <p:spPr/>
        <p:txBody>
          <a:bodyPr/>
          <a:lstStyle/>
          <a:p>
            <a:r>
              <a:rPr lang="en-GB" dirty="0"/>
              <a:t>Pause for paired thought </a:t>
            </a:r>
          </a:p>
        </p:txBody>
      </p:sp>
      <p:pic>
        <p:nvPicPr>
          <p:cNvPr id="10" name="Picture 6"/>
          <p:cNvPicPr>
            <a:picLocks noGrp="1" noChangeAspect="1" noChangeArrowheads="1"/>
          </p:cNvPicPr>
          <p:nvPr>
            <p:ph idx="11"/>
          </p:nvPr>
        </p:nvPicPr>
        <p:blipFill>
          <a:blip r:embed="rId3" cstate="print">
            <a:extLst>
              <a:ext uri="{28A0092B-C50C-407E-A947-70E740481C1C}">
                <a14:useLocalDpi xmlns:a14="http://schemas.microsoft.com/office/drawing/2010/main" xmlns="" val="0"/>
              </a:ext>
            </a:extLst>
          </a:blip>
          <a:stretch>
            <a:fillRect/>
          </a:stretch>
        </p:blipFill>
        <p:spPr bwMode="auto">
          <a:xfrm>
            <a:off x="7370575" y="1346200"/>
            <a:ext cx="3161087" cy="44561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3041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ltLang="en-US" dirty="0"/>
              <a:t>Reasons and explanations</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3977730420"/>
              </p:ext>
            </p:extLst>
          </p:nvPr>
        </p:nvGraphicFramePr>
        <p:xfrm>
          <a:off x="838200" y="1346200"/>
          <a:ext cx="10363200" cy="853440"/>
        </p:xfrm>
        <a:graphic>
          <a:graphicData uri="http://schemas.openxmlformats.org/drawingml/2006/table">
            <a:tbl>
              <a:tblPr firstRow="1" bandRow="1">
                <a:tableStyleId>{5C22544A-7EE6-4342-B048-85BDC9FD1C3A}</a:tableStyleId>
              </a:tblPr>
              <a:tblGrid>
                <a:gridCol w="103632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latin typeface="Gill Sans MT" pitchFamily="34" charset="0"/>
                        </a:rPr>
                        <a:t>Why</a:t>
                      </a:r>
                      <a:r>
                        <a:rPr lang="en-GB" sz="3200" baseline="0" dirty="0" smtClean="0">
                          <a:latin typeface="Gill Sans MT" pitchFamily="34" charset="0"/>
                        </a:rPr>
                        <a:t> students might plagiarise …</a:t>
                      </a:r>
                      <a:endParaRPr lang="en-GB" sz="3200" dirty="0" smtClean="0">
                        <a:latin typeface="Gill Sans MT" pitchFamily="34" charset="0"/>
                      </a:endParaRPr>
                    </a:p>
                    <a:p>
                      <a:endParaRPr lang="en-GB" dirty="0"/>
                    </a:p>
                  </a:txBody>
                  <a:tcPr/>
                </a:tc>
              </a:tr>
            </a:tbl>
          </a:graphicData>
        </a:graphic>
      </p:graphicFrame>
      <p:sp>
        <p:nvSpPr>
          <p:cNvPr id="2" name="Slide Number Placeholder 1"/>
          <p:cNvSpPr>
            <a:spLocks noGrp="1"/>
          </p:cNvSpPr>
          <p:nvPr>
            <p:ph type="sldNum" sz="quarter" idx="4"/>
          </p:nvPr>
        </p:nvSpPr>
        <p:spPr/>
        <p:txBody>
          <a:bodyPr/>
          <a:lstStyle/>
          <a:p>
            <a:fld id="{A72A18AC-CE6E-42B9-A9BC-71F062A5C50D}" type="slidenum">
              <a:rPr lang="en-GB" smtClean="0"/>
              <a:pPr/>
              <a:t>9</a:t>
            </a:fld>
            <a:endParaRPr lang="en-GB"/>
          </a:p>
        </p:txBody>
      </p:sp>
      <p:sp>
        <p:nvSpPr>
          <p:cNvPr id="3" name="Date Placeholder 2"/>
          <p:cNvSpPr>
            <a:spLocks noGrp="1"/>
          </p:cNvSpPr>
          <p:nvPr>
            <p:ph type="dt" sz="half" idx="2"/>
          </p:nvPr>
        </p:nvSpPr>
        <p:spPr/>
        <p:txBody>
          <a:bodyPr/>
          <a:lstStyle/>
          <a:p>
            <a:fld id="{A6F8823D-7BE7-4CC2-8591-F0779F70D188}" type="datetime1">
              <a:rPr lang="en-GB" smtClean="0"/>
              <a:pPr/>
              <a:t>18/12/2017</a:t>
            </a:fld>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xmlns="" val="1120565305"/>
              </p:ext>
            </p:extLst>
          </p:nvPr>
        </p:nvGraphicFramePr>
        <p:xfrm>
          <a:off x="831850" y="1905000"/>
          <a:ext cx="10407650" cy="4629996"/>
        </p:xfrm>
        <a:graphic>
          <a:graphicData uri="http://schemas.openxmlformats.org/drawingml/2006/table">
            <a:tbl>
              <a:tblPr firstRow="1" bandRow="1">
                <a:tableStyleId>{5C22544A-7EE6-4342-B048-85BDC9FD1C3A}</a:tableStyleId>
              </a:tblPr>
              <a:tblGrid>
                <a:gridCol w="5203825"/>
                <a:gridCol w="5203825"/>
              </a:tblGrid>
              <a:tr h="880956">
                <a:tc>
                  <a:txBody>
                    <a:bodyPr/>
                    <a:lstStyle/>
                    <a:p>
                      <a:endParaRPr lang="en-GB" dirty="0"/>
                    </a:p>
                  </a:txBody>
                  <a:tcPr/>
                </a:tc>
                <a:tc>
                  <a:txBody>
                    <a:bodyPr/>
                    <a:lstStyle/>
                    <a:p>
                      <a:endParaRPr lang="en-GB"/>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latin typeface="Gill Sans MT" pitchFamily="34" charset="0"/>
                        </a:rPr>
                        <a:t>University</a:t>
                      </a:r>
                      <a:r>
                        <a:rPr lang="en-GB" sz="2400" baseline="0" dirty="0" smtClean="0">
                          <a:latin typeface="Gill Sans MT" pitchFamily="34" charset="0"/>
                        </a:rPr>
                        <a:t> policies or guidelines are not clear</a:t>
                      </a:r>
                      <a:endParaRPr lang="en-GB" sz="2400" dirty="0" smtClean="0">
                        <a:latin typeface="Gill Sans MT"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latin typeface="Gill Sans MT" pitchFamily="34" charset="0"/>
                        </a:rPr>
                        <a:t>Students might</a:t>
                      </a:r>
                      <a:r>
                        <a:rPr lang="en-GB" sz="2400" baseline="0" dirty="0" smtClean="0">
                          <a:latin typeface="Gill Sans MT" pitchFamily="34" charset="0"/>
                        </a:rPr>
                        <a:t> know about policies, but not read or understand them</a:t>
                      </a:r>
                      <a:endParaRPr lang="en-GB"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latin typeface="Gill Sans MT" pitchFamily="34" charset="0"/>
                        </a:rPr>
                        <a:t>Students lack skills in planning,</a:t>
                      </a:r>
                      <a:r>
                        <a:rPr lang="en-GB" sz="2400" baseline="0" dirty="0" smtClean="0">
                          <a:latin typeface="Gill Sans MT" pitchFamily="34" charset="0"/>
                        </a:rPr>
                        <a:t> </a:t>
                      </a:r>
                      <a:r>
                        <a:rPr lang="en-GB" sz="2400" dirty="0" smtClean="0">
                          <a:latin typeface="Gill Sans MT" pitchFamily="34" charset="0"/>
                        </a:rPr>
                        <a:t>organisation</a:t>
                      </a:r>
                      <a:r>
                        <a:rPr lang="en-GB" sz="2400" baseline="0" dirty="0" smtClean="0">
                          <a:latin typeface="Gill Sans MT" pitchFamily="34" charset="0"/>
                        </a:rPr>
                        <a:t> and time management</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latin typeface="Gill Sans MT" pitchFamily="34" charset="0"/>
                        </a:rPr>
                        <a:t>Students have under-developed</a:t>
                      </a:r>
                      <a:r>
                        <a:rPr lang="en-GB" sz="2400" baseline="0" dirty="0" smtClean="0">
                          <a:latin typeface="Gill Sans MT" pitchFamily="34" charset="0"/>
                        </a:rPr>
                        <a:t> skills for information literacy and learning</a:t>
                      </a:r>
                      <a:endParaRPr lang="en-GB"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latin typeface="Gill Sans MT" pitchFamily="34" charset="0"/>
                        </a:rPr>
                        <a:t>Students not interested in learning or subject area</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latin typeface="Gill Sans MT" pitchFamily="34" charset="0"/>
                        </a:rPr>
                        <a:t>Teaching is</a:t>
                      </a:r>
                      <a:r>
                        <a:rPr lang="en-GB" sz="2400" baseline="0" dirty="0" smtClean="0">
                          <a:latin typeface="Gill Sans MT" pitchFamily="34" charset="0"/>
                        </a:rPr>
                        <a:t> </a:t>
                      </a:r>
                      <a:r>
                        <a:rPr lang="en-GB" sz="2400" dirty="0" smtClean="0">
                          <a:latin typeface="Gill Sans MT" pitchFamily="34" charset="0"/>
                        </a:rPr>
                        <a:t>uninspiring,</a:t>
                      </a:r>
                      <a:r>
                        <a:rPr lang="en-GB" sz="2400" baseline="0" dirty="0" smtClean="0">
                          <a:latin typeface="Gill Sans MT" pitchFamily="34" charset="0"/>
                        </a:rPr>
                        <a:t> a</a:t>
                      </a:r>
                      <a:r>
                        <a:rPr lang="en-GB" sz="2400" dirty="0" smtClean="0">
                          <a:latin typeface="Gill Sans MT" pitchFamily="34" charset="0"/>
                        </a:rPr>
                        <a:t>ssessment</a:t>
                      </a:r>
                      <a:r>
                        <a:rPr lang="en-GB" sz="2400" baseline="0" dirty="0" smtClean="0">
                          <a:latin typeface="Gill Sans MT" pitchFamily="34" charset="0"/>
                        </a:rPr>
                        <a:t> tasks are seen as pointless</a:t>
                      </a:r>
                      <a:endParaRPr lang="en-GB"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latin typeface="Gill Sans MT" pitchFamily="34" charset="0"/>
                        </a:rPr>
                        <a:t>Students have</a:t>
                      </a:r>
                      <a:r>
                        <a:rPr lang="en-GB" sz="2400" baseline="0" dirty="0" smtClean="0">
                          <a:latin typeface="Gill Sans MT" pitchFamily="34" charset="0"/>
                        </a:rPr>
                        <a:t> difficulties with academic writing</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latin typeface="Gill Sans MT" pitchFamily="34" charset="0"/>
                        </a:rPr>
                        <a:t>Students not</a:t>
                      </a:r>
                      <a:r>
                        <a:rPr lang="en-GB" sz="2400" baseline="0" dirty="0" smtClean="0">
                          <a:latin typeface="Gill Sans MT" pitchFamily="34" charset="0"/>
                        </a:rPr>
                        <a:t> </a:t>
                      </a:r>
                      <a:r>
                        <a:rPr lang="en-GB" sz="2400" dirty="0" smtClean="0">
                          <a:latin typeface="Gill Sans MT" pitchFamily="34" charset="0"/>
                        </a:rPr>
                        <a:t>understand</a:t>
                      </a:r>
                      <a:r>
                        <a:rPr lang="en-GB" sz="2400" baseline="0" dirty="0" smtClean="0">
                          <a:latin typeface="Gill Sans MT" pitchFamily="34" charset="0"/>
                        </a:rPr>
                        <a:t>ing citation and referencing</a:t>
                      </a:r>
                      <a:endParaRPr lang="en-GB"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latin typeface="Gill Sans MT" pitchFamily="34" charset="0"/>
                        </a:rPr>
                        <a:t>Other</a:t>
                      </a:r>
                      <a:r>
                        <a:rPr lang="en-GB" sz="2400" baseline="0" dirty="0" smtClean="0">
                          <a:latin typeface="Gill Sans MT" pitchFamily="34" charset="0"/>
                        </a:rPr>
                        <a:t> students are plagiarising</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latin typeface="Gill Sans MT" pitchFamily="34" charset="0"/>
                        </a:rPr>
                        <a:t>They</a:t>
                      </a:r>
                      <a:r>
                        <a:rPr lang="en-GB" sz="2400" baseline="0" dirty="0" smtClean="0">
                          <a:latin typeface="Gill Sans MT" pitchFamily="34" charset="0"/>
                        </a:rPr>
                        <a:t> don’t think they’ll get ‘caught’</a:t>
                      </a:r>
                      <a:endParaRPr lang="en-GB" sz="2400" dirty="0"/>
                    </a:p>
                  </a:txBody>
                  <a:tcPr/>
                </a:tc>
              </a:tr>
            </a:tbl>
          </a:graphicData>
        </a:graphic>
      </p:graphicFrame>
    </p:spTree>
    <p:extLst>
      <p:ext uri="{BB962C8B-B14F-4D97-AF65-F5344CB8AC3E}">
        <p14:creationId xmlns:p14="http://schemas.microsoft.com/office/powerpoint/2010/main" xmlns="" val="164418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HEA Colours">
      <a:dk1>
        <a:srgbClr val="4D4D4F"/>
      </a:dk1>
      <a:lt1>
        <a:sysClr val="window" lastClr="FFFFFF"/>
      </a:lt1>
      <a:dk2>
        <a:srgbClr val="4D4D4F"/>
      </a:dk2>
      <a:lt2>
        <a:srgbClr val="FFFFFF"/>
      </a:lt2>
      <a:accent1>
        <a:srgbClr val="FFA100"/>
      </a:accent1>
      <a:accent2>
        <a:srgbClr val="0080C8"/>
      </a:accent2>
      <a:accent3>
        <a:srgbClr val="E5005A"/>
      </a:accent3>
      <a:accent4>
        <a:srgbClr val="662382"/>
      </a:accent4>
      <a:accent5>
        <a:srgbClr val="76B72A"/>
      </a:accent5>
      <a:accent6>
        <a:srgbClr val="38B5AA"/>
      </a:accent6>
      <a:hlink>
        <a:srgbClr val="0080C8"/>
      </a:hlink>
      <a:folHlink>
        <a:srgbClr val="E5005A"/>
      </a:folHlink>
    </a:clrScheme>
    <a:fontScheme name="HEA font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2" id="{F2514EA4-3C21-4013-BEC8-F287590B0663}" vid="{250543CD-5AE0-4831-AB2F-DFCAFAA08E07}"/>
    </a:ext>
  </a:extLst>
</a:theme>
</file>

<file path=ppt/theme/theme2.xml><?xml version="1.0" encoding="utf-8"?>
<a:theme xmlns:a="http://schemas.openxmlformats.org/drawingml/2006/main" name="Content">
  <a:themeElements>
    <a:clrScheme name="HEA Colours">
      <a:dk1>
        <a:srgbClr val="4D4D4F"/>
      </a:dk1>
      <a:lt1>
        <a:sysClr val="window" lastClr="FFFFFF"/>
      </a:lt1>
      <a:dk2>
        <a:srgbClr val="4D4D4F"/>
      </a:dk2>
      <a:lt2>
        <a:srgbClr val="FFFFFF"/>
      </a:lt2>
      <a:accent1>
        <a:srgbClr val="FFA100"/>
      </a:accent1>
      <a:accent2>
        <a:srgbClr val="0080C8"/>
      </a:accent2>
      <a:accent3>
        <a:srgbClr val="E5005A"/>
      </a:accent3>
      <a:accent4>
        <a:srgbClr val="662382"/>
      </a:accent4>
      <a:accent5>
        <a:srgbClr val="76B72A"/>
      </a:accent5>
      <a:accent6>
        <a:srgbClr val="38B5AA"/>
      </a:accent6>
      <a:hlink>
        <a:srgbClr val="0080C8"/>
      </a:hlink>
      <a:folHlink>
        <a:srgbClr val="E5005A"/>
      </a:folHlink>
    </a:clrScheme>
    <a:fontScheme name="HEA font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2" id="{F2514EA4-3C21-4013-BEC8-F287590B0663}" vid="{8FFA231A-934C-4A63-AB07-92DCD1B08C7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1295</TotalTime>
  <Words>1342</Words>
  <Application>Microsoft Office PowerPoint</Application>
  <PresentationFormat>Custom</PresentationFormat>
  <Paragraphs>197</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Open Sans Semibold</vt:lpstr>
      <vt:lpstr>Open Sans</vt:lpstr>
      <vt:lpstr>Gill Sans MT</vt:lpstr>
      <vt:lpstr>Calibri</vt:lpstr>
      <vt:lpstr>Blank</vt:lpstr>
      <vt:lpstr>Content</vt:lpstr>
      <vt:lpstr>Slide 1</vt:lpstr>
      <vt:lpstr>Developing and implementing an academic integrity policy</vt:lpstr>
      <vt:lpstr>The workshop will give:</vt:lpstr>
      <vt:lpstr>Aims of the workshop</vt:lpstr>
      <vt:lpstr>Definition of academic integrity</vt:lpstr>
      <vt:lpstr>A note on terminology</vt:lpstr>
      <vt:lpstr>Academic Integrity Service</vt:lpstr>
      <vt:lpstr>Pause for paired thought </vt:lpstr>
      <vt:lpstr>Reasons and explanations</vt:lpstr>
      <vt:lpstr>Representation and relevance</vt:lpstr>
      <vt:lpstr>Policy Works</vt:lpstr>
      <vt:lpstr>Connecting policy and practice</vt:lpstr>
      <vt:lpstr>Framework for enacting policy</vt:lpstr>
      <vt:lpstr>UK Quality Code for Higher Education</vt:lpstr>
      <vt:lpstr>Assessing incidences, supporting decision-making </vt:lpstr>
      <vt:lpstr>First activity: exploring issues and criteria</vt:lpstr>
      <vt:lpstr>Second activity</vt:lpstr>
      <vt:lpstr>Concluding thoughts</vt:lpstr>
      <vt:lpstr>References and resources</vt:lpstr>
      <vt:lpstr>Slide 20</vt:lpstr>
    </vt:vector>
  </TitlesOfParts>
  <Company>The Higher Education Academy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Temp</dc:creator>
  <cp:lastModifiedBy>Imogen</cp:lastModifiedBy>
  <cp:revision>6</cp:revision>
  <cp:lastPrinted>2015-10-05T13:27:04Z</cp:lastPrinted>
  <dcterms:created xsi:type="dcterms:W3CDTF">2016-10-03T12:36:27Z</dcterms:created>
  <dcterms:modified xsi:type="dcterms:W3CDTF">2017-12-18T18:12:49Z</dcterms:modified>
</cp:coreProperties>
</file>